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314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316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31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317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</p:sldIdLst>
  <p:sldSz cy="6858000" cx="9144000"/>
  <p:notesSz cx="6797675" cy="9926625"/>
  <p:embeddedFontLst>
    <p:embeddedFont>
      <p:font typeface="Arimo"/>
      <p:regular r:id="rId327"/>
      <p:bold r:id="rId328"/>
      <p:italic r:id="rId329"/>
      <p:boldItalic r:id="rId330"/>
    </p:embeddedFont>
    <p:embeddedFont>
      <p:font typeface="Tahoma"/>
      <p:regular r:id="rId331"/>
      <p:bold r:id="rId3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18">
          <p15:clr>
            <a:srgbClr val="A4A3A4"/>
          </p15:clr>
        </p15:guide>
        <p15:guide id="2" orient="horz" pos="4160">
          <p15:clr>
            <a:srgbClr val="A4A3A4"/>
          </p15:clr>
        </p15:guide>
        <p15:guide id="3" pos="2880">
          <p15:clr>
            <a:srgbClr val="A4A3A4"/>
          </p15:clr>
        </p15:guide>
        <p15:guide id="4" pos="298">
          <p15:clr>
            <a:srgbClr val="A4A3A4"/>
          </p15:clr>
        </p15:guide>
        <p15:guide id="5" pos="158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pos="5624">
          <p15:clr>
            <a:srgbClr val="A4A3A4"/>
          </p15:clr>
        </p15:guide>
        <p15:guide id="8" orient="horz" pos="845">
          <p15:clr>
            <a:srgbClr val="A4A3A4"/>
          </p15:clr>
        </p15:guide>
      </p15:sldGuideLst>
    </p:ext>
    <p:ext uri="GoogleSlidesCustomDataVersion2">
      <go:slidesCustomData xmlns:go="http://customooxmlschemas.google.com/" r:id="rId333" roundtripDataSignature="AMtx7mh/62yUuBgxTPqUVpY+wTHDP72R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AF53EB-E476-41FB-97F6-82786983DC52}">
  <a:tblStyle styleId="{4FAF53EB-E476-41FB-97F6-82786983DC5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F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9EFF7"/>
          </a:solidFill>
        </a:fill>
      </a:tcStyle>
    </a:firstRow>
    <a:neCell>
      <a:tcTxStyle/>
    </a:neCell>
    <a:nwCell>
      <a:tcTxStyle/>
    </a:nwCell>
  </a:tblStyle>
  <a:tblStyle styleId="{5C6486EE-2EF0-41F5-9660-20A74853D86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06C025E-F5B6-47EF-B9AF-D9704A2B8667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B7EA910-1FDE-4679-A086-4D029F294E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DB07CF2B-13FC-4635-9CB7-3186F73D1CEF}" styleName="Table_4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8" orient="horz"/>
        <p:guide pos="4160" orient="horz"/>
        <p:guide pos="2880"/>
        <p:guide pos="298"/>
        <p:guide pos="158"/>
        <p:guide pos="346" orient="horz"/>
        <p:guide pos="5624"/>
        <p:guide pos="8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330" Type="http://schemas.openxmlformats.org/officeDocument/2006/relationships/font" Target="fonts/Arimo-boldItalic.fntdata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333" Type="http://customschemas.google.com/relationships/presentationmetadata" Target="metadata"/><Relationship Id="rId211" Type="http://schemas.openxmlformats.org/officeDocument/2006/relationships/slide" Target="slides/slide205.xml"/><Relationship Id="rId332" Type="http://schemas.openxmlformats.org/officeDocument/2006/relationships/font" Target="fonts/Tahoma-bold.fntdata"/><Relationship Id="rId210" Type="http://schemas.openxmlformats.org/officeDocument/2006/relationships/slide" Target="slides/slide204.xml"/><Relationship Id="rId331" Type="http://schemas.openxmlformats.org/officeDocument/2006/relationships/font" Target="fonts/Tahoma-regular.fntdata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slide" Target="slides/slide299.xml"/><Relationship Id="rId304" Type="http://schemas.openxmlformats.org/officeDocument/2006/relationships/slide" Target="slides/slide298.xml"/><Relationship Id="rId303" Type="http://schemas.openxmlformats.org/officeDocument/2006/relationships/slide" Target="slides/slide297.xml"/><Relationship Id="rId302" Type="http://schemas.openxmlformats.org/officeDocument/2006/relationships/slide" Target="slides/slide296.xml"/><Relationship Id="rId309" Type="http://schemas.openxmlformats.org/officeDocument/2006/relationships/slide" Target="slides/slide303.xml"/><Relationship Id="rId308" Type="http://schemas.openxmlformats.org/officeDocument/2006/relationships/slide" Target="slides/slide302.xml"/><Relationship Id="rId307" Type="http://schemas.openxmlformats.org/officeDocument/2006/relationships/slide" Target="slides/slide301.xml"/><Relationship Id="rId306" Type="http://schemas.openxmlformats.org/officeDocument/2006/relationships/slide" Target="slides/slide300.xml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327" Type="http://schemas.openxmlformats.org/officeDocument/2006/relationships/font" Target="fonts/Arimo-regular.fntdata"/><Relationship Id="rId205" Type="http://schemas.openxmlformats.org/officeDocument/2006/relationships/slide" Target="slides/slide199.xml"/><Relationship Id="rId326" Type="http://schemas.openxmlformats.org/officeDocument/2006/relationships/slide" Target="slides/slide320.xml"/><Relationship Id="rId204" Type="http://schemas.openxmlformats.org/officeDocument/2006/relationships/slide" Target="slides/slide198.xml"/><Relationship Id="rId325" Type="http://schemas.openxmlformats.org/officeDocument/2006/relationships/slide" Target="slides/slide319.xml"/><Relationship Id="rId203" Type="http://schemas.openxmlformats.org/officeDocument/2006/relationships/slide" Target="slides/slide197.xml"/><Relationship Id="rId324" Type="http://schemas.openxmlformats.org/officeDocument/2006/relationships/slide" Target="slides/slide318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329" Type="http://schemas.openxmlformats.org/officeDocument/2006/relationships/font" Target="fonts/Arimo-italic.fntdata"/><Relationship Id="rId207" Type="http://schemas.openxmlformats.org/officeDocument/2006/relationships/slide" Target="slides/slide201.xml"/><Relationship Id="rId328" Type="http://schemas.openxmlformats.org/officeDocument/2006/relationships/font" Target="fonts/Arimo-bold.fntdata"/><Relationship Id="rId202" Type="http://schemas.openxmlformats.org/officeDocument/2006/relationships/slide" Target="slides/slide196.xml"/><Relationship Id="rId323" Type="http://schemas.openxmlformats.org/officeDocument/2006/relationships/slide" Target="slides/slide317.xml"/><Relationship Id="rId201" Type="http://schemas.openxmlformats.org/officeDocument/2006/relationships/slide" Target="slides/slide195.xml"/><Relationship Id="rId322" Type="http://schemas.openxmlformats.org/officeDocument/2006/relationships/slide" Target="slides/slide316.xml"/><Relationship Id="rId200" Type="http://schemas.openxmlformats.org/officeDocument/2006/relationships/slide" Target="slides/slide194.xml"/><Relationship Id="rId321" Type="http://schemas.openxmlformats.org/officeDocument/2006/relationships/slide" Target="slides/slide315.xml"/><Relationship Id="rId320" Type="http://schemas.openxmlformats.org/officeDocument/2006/relationships/slide" Target="slides/slide314.xml"/><Relationship Id="rId316" Type="http://schemas.openxmlformats.org/officeDocument/2006/relationships/slide" Target="slides/slide310.xml"/><Relationship Id="rId315" Type="http://schemas.openxmlformats.org/officeDocument/2006/relationships/slide" Target="slides/slide309.xml"/><Relationship Id="rId314" Type="http://schemas.openxmlformats.org/officeDocument/2006/relationships/slide" Target="slides/slide308.xml"/><Relationship Id="rId313" Type="http://schemas.openxmlformats.org/officeDocument/2006/relationships/slide" Target="slides/slide307.xml"/><Relationship Id="rId319" Type="http://schemas.openxmlformats.org/officeDocument/2006/relationships/slide" Target="slides/slide313.xml"/><Relationship Id="rId318" Type="http://schemas.openxmlformats.org/officeDocument/2006/relationships/slide" Target="slides/slide312.xml"/><Relationship Id="rId317" Type="http://schemas.openxmlformats.org/officeDocument/2006/relationships/slide" Target="slides/slide311.xml"/><Relationship Id="rId312" Type="http://schemas.openxmlformats.org/officeDocument/2006/relationships/slide" Target="slides/slide306.xml"/><Relationship Id="rId311" Type="http://schemas.openxmlformats.org/officeDocument/2006/relationships/slide" Target="slides/slide305.xml"/><Relationship Id="rId310" Type="http://schemas.openxmlformats.org/officeDocument/2006/relationships/slide" Target="slides/slide30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0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p10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0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10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0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10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0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0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p10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10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0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p10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05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0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0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0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0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0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0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1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1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1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1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1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1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1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2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2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2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2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2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2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2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2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2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2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2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2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2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2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2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3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3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3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3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3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3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3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3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3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3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3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3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3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4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4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4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4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4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4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4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4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4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4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4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4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4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4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4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4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4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4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4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5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5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5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5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5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5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5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5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5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5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5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5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5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5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5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5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5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5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6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6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6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6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6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6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6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6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6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6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6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6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6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6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6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6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6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6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7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7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7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7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7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7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7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7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7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7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7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7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7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7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7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7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7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7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7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8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8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8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8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8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8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8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8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8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8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8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8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8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8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8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8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8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8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8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8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9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9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9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9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9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9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9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9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9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9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9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9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9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9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9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9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9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9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9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9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0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0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20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0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20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0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20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20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0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0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0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20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0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20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0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0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0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20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20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0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1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21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21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1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1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2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21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21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21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2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21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2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21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2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22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2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22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2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22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2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22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22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2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22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2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22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22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22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22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2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22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22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3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23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3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23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23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23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23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23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3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3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23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23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23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23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23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23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3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23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23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23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24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24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4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24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24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24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24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24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24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24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24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24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24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4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24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24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4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24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24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24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25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5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5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25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25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5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25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5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25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5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25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25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25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25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25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5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25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5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5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5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26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6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26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26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26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6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26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6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6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6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26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6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26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6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26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26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26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26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26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6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27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7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27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7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27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7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27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7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27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27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27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27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27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7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27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27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27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27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27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27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28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8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28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28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8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28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28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8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28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8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28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28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28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28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28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8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28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8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28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8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29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29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9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29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29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29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29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9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29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9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29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29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29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29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29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29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29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9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29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9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30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30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30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30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30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30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30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30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30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30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30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30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30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30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30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30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30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30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30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30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3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31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3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31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3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31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3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31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3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31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3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31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3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31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3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31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3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31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3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31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3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32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3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9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4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4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2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좀 더 많은 단축키를 알고 싶다면 주피터 실행된 상태에서 ESC 버튼을 눌러보세요.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H버튼을 누르면 단축키 리스트가 화면에 보이는 것처럼 뜹니다.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4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4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7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4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5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1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5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2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5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3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5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5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5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5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7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5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8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5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9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6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0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6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1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6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2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6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3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6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4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6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5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6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6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6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7:notes"/>
          <p:cNvSpPr txBox="1"/>
          <p:nvPr>
            <p:ph idx="12" type="sldNum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6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6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7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7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7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7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7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7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7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7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7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7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p7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8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8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8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8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8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8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8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8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0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9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91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2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3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4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5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96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7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p9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9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98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99:notes"/>
          <p:cNvSpPr/>
          <p:nvPr>
            <p:ph idx="2" type="sldImg"/>
          </p:nvPr>
        </p:nvSpPr>
        <p:spPr>
          <a:xfrm>
            <a:off x="1166813" y="1241425"/>
            <a:ext cx="4464050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9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">
  <p:cSld name="제목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3149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목차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23"/>
          <p:cNvPicPr preferRelativeResize="0"/>
          <p:nvPr/>
        </p:nvPicPr>
        <p:blipFill rotWithShape="1">
          <a:blip r:embed="rId2">
            <a:alphaModFix/>
          </a:blip>
          <a:srcRect b="16700" l="0" r="26255" t="0"/>
          <a:stretch/>
        </p:blipFill>
        <p:spPr>
          <a:xfrm rot="-5400000">
            <a:off x="4077642" y="1711547"/>
            <a:ext cx="6777910" cy="335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">
  <p:cSld name="내용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24"/>
          <p:cNvPicPr preferRelativeResize="0"/>
          <p:nvPr/>
        </p:nvPicPr>
        <p:blipFill rotWithShape="1">
          <a:blip r:embed="rId2">
            <a:alphaModFix/>
          </a:blip>
          <a:srcRect b="28566" l="0" r="0" t="59994"/>
          <a:stretch/>
        </p:blipFill>
        <p:spPr>
          <a:xfrm>
            <a:off x="574694" y="6614587"/>
            <a:ext cx="8554065" cy="24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24"/>
          <p:cNvPicPr preferRelativeResize="0"/>
          <p:nvPr/>
        </p:nvPicPr>
        <p:blipFill rotWithShape="1">
          <a:blip r:embed="rId3">
            <a:alphaModFix/>
          </a:blip>
          <a:srcRect b="14561" l="0" r="0" t="0"/>
          <a:stretch/>
        </p:blipFill>
        <p:spPr>
          <a:xfrm rot="10800000">
            <a:off x="0" y="0"/>
            <a:ext cx="9144000" cy="96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4702" y="109936"/>
            <a:ext cx="2445487" cy="12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24"/>
          <p:cNvPicPr preferRelativeResize="0"/>
          <p:nvPr/>
        </p:nvPicPr>
        <p:blipFill rotWithShape="1">
          <a:blip r:embed="rId5">
            <a:alphaModFix/>
          </a:blip>
          <a:srcRect b="8192" l="8325" r="10557" t="0"/>
          <a:stretch/>
        </p:blipFill>
        <p:spPr>
          <a:xfrm flipH="1" rot="3766526">
            <a:off x="190686" y="6536936"/>
            <a:ext cx="336197" cy="41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24"/>
          <p:cNvCxnSpPr/>
          <p:nvPr/>
        </p:nvCxnSpPr>
        <p:spPr>
          <a:xfrm>
            <a:off x="498837" y="6606786"/>
            <a:ext cx="8645163" cy="0"/>
          </a:xfrm>
          <a:prstGeom prst="straightConnector1">
            <a:avLst/>
          </a:prstGeom>
          <a:noFill/>
          <a:ln cap="flat" cmpd="sng" w="11425">
            <a:solidFill>
              <a:srgbClr val="07070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" rotWithShape="0" algn="ctr">
              <a:srgbClr val="000000">
                <a:alpha val="40000"/>
              </a:srgbClr>
            </a:outerShdw>
          </a:effectLst>
        </p:spPr>
      </p:cxnSp>
      <p:pic>
        <p:nvPicPr>
          <p:cNvPr id="20" name="Google Shape;20;p324"/>
          <p:cNvPicPr preferRelativeResize="0"/>
          <p:nvPr/>
        </p:nvPicPr>
        <p:blipFill rotWithShape="1">
          <a:blip r:embed="rId6">
            <a:alphaModFix/>
          </a:blip>
          <a:srcRect b="1" l="37313" r="0" t="39195"/>
          <a:stretch/>
        </p:blipFill>
        <p:spPr>
          <a:xfrm rot="10341482">
            <a:off x="70312" y="914400"/>
            <a:ext cx="326238" cy="16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24"/>
          <p:cNvSpPr/>
          <p:nvPr/>
        </p:nvSpPr>
        <p:spPr>
          <a:xfrm>
            <a:off x="381025" y="973788"/>
            <a:ext cx="6256696" cy="11084"/>
          </a:xfrm>
          <a:custGeom>
            <a:rect b="b" l="l" r="r" t="t"/>
            <a:pathLst>
              <a:path extrusionOk="0" h="13000" w="9985">
                <a:moveTo>
                  <a:pt x="0" y="12105"/>
                </a:moveTo>
                <a:lnTo>
                  <a:pt x="5067" y="12105"/>
                </a:lnTo>
                <a:lnTo>
                  <a:pt x="8603" y="12105"/>
                </a:lnTo>
                <a:cubicBezTo>
                  <a:pt x="9334" y="12105"/>
                  <a:pt x="9222" y="14122"/>
                  <a:pt x="9452" y="12105"/>
                </a:cubicBezTo>
                <a:cubicBezTo>
                  <a:pt x="9682" y="10088"/>
                  <a:pt x="9721" y="9931"/>
                  <a:pt x="9985" y="0"/>
                </a:cubicBezTo>
              </a:path>
            </a:pathLst>
          </a:cu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6510" rotWithShape="0" algn="t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24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25"/>
          <p:cNvGrpSpPr/>
          <p:nvPr/>
        </p:nvGrpSpPr>
        <p:grpSpPr>
          <a:xfrm>
            <a:off x="401289" y="124408"/>
            <a:ext cx="8740681" cy="6731098"/>
            <a:chOff x="535051" y="124408"/>
            <a:chExt cx="11654241" cy="6731099"/>
          </a:xfrm>
        </p:grpSpPr>
        <p:pic>
          <p:nvPicPr>
            <p:cNvPr descr="https://d2v9y0dukr6mq2.cloudfront.net/video/thumbnail/UD7CEz6/atom-cell-element-molecule-particle-physics-science_n1sh8l2e__F0000.png" id="25" name="Google Shape;25;p3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5051" y="124408"/>
              <a:ext cx="11654241" cy="673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325"/>
            <p:cNvSpPr/>
            <p:nvPr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lt1">
                <a:alpha val="6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25"/>
          <p:cNvSpPr/>
          <p:nvPr/>
        </p:nvSpPr>
        <p:spPr>
          <a:xfrm>
            <a:off x="0" y="0"/>
            <a:ext cx="9144000" cy="1244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61B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2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9" name="Google Shape;29;p325"/>
          <p:cNvCxnSpPr/>
          <p:nvPr/>
        </p:nvCxnSpPr>
        <p:spPr>
          <a:xfrm flipH="1" rot="10800000">
            <a:off x="331957" y="834835"/>
            <a:ext cx="1337902" cy="622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325"/>
          <p:cNvSpPr/>
          <p:nvPr/>
        </p:nvSpPr>
        <p:spPr>
          <a:xfrm>
            <a:off x="411360" y="855091"/>
            <a:ext cx="8394502" cy="5642442"/>
          </a:xfrm>
          <a:prstGeom prst="rect">
            <a:avLst/>
          </a:prstGeom>
          <a:gradFill>
            <a:gsLst>
              <a:gs pos="0">
                <a:schemeClr val="lt1"/>
              </a:gs>
              <a:gs pos="68500">
                <a:srgbClr val="FFFFFF"/>
              </a:gs>
              <a:gs pos="100000">
                <a:srgbClr val="FFFFFF">
                  <a:alpha val="4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25"/>
          <p:cNvSpPr txBox="1"/>
          <p:nvPr>
            <p:ph idx="1" type="body"/>
          </p:nvPr>
        </p:nvSpPr>
        <p:spPr>
          <a:xfrm>
            <a:off x="6955359" y="368657"/>
            <a:ext cx="2043113" cy="30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2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0037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Font typeface="Arial"/>
              <a:buChar char="-"/>
              <a:defRPr b="0" i="0" sz="1125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32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7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6"/>
          <p:cNvSpPr txBox="1"/>
          <p:nvPr/>
        </p:nvSpPr>
        <p:spPr>
          <a:xfrm>
            <a:off x="118697" y="6381750"/>
            <a:ext cx="112981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2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32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26"/>
          <p:cNvSpPr txBox="1"/>
          <p:nvPr>
            <p:ph idx="10" type="dt"/>
          </p:nvPr>
        </p:nvSpPr>
        <p:spPr>
          <a:xfrm>
            <a:off x="685800" y="6543675"/>
            <a:ext cx="1905000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326"/>
          <p:cNvSpPr txBox="1"/>
          <p:nvPr>
            <p:ph idx="11" type="ftr"/>
          </p:nvPr>
        </p:nvSpPr>
        <p:spPr>
          <a:xfrm>
            <a:off x="5989027" y="6499226"/>
            <a:ext cx="2895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326"/>
          <p:cNvSpPr txBox="1"/>
          <p:nvPr>
            <p:ph idx="12" type="sldNum"/>
          </p:nvPr>
        </p:nvSpPr>
        <p:spPr>
          <a:xfrm>
            <a:off x="3675185" y="6543676"/>
            <a:ext cx="1905000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5.png"/><Relationship Id="rId4" Type="http://schemas.openxmlformats.org/officeDocument/2006/relationships/image" Target="../media/image13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4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5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0.png"/><Relationship Id="rId4" Type="http://schemas.openxmlformats.org/officeDocument/2006/relationships/image" Target="../media/image2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0.png"/><Relationship Id="rId4" Type="http://schemas.openxmlformats.org/officeDocument/2006/relationships/image" Target="../media/image143.png"/><Relationship Id="rId5" Type="http://schemas.openxmlformats.org/officeDocument/2006/relationships/image" Target="../media/image13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5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6.png"/><Relationship Id="rId4" Type="http://schemas.openxmlformats.org/officeDocument/2006/relationships/image" Target="../media/image14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7.png"/><Relationship Id="rId4" Type="http://schemas.openxmlformats.org/officeDocument/2006/relationships/image" Target="../media/image154.png"/><Relationship Id="rId5" Type="http://schemas.openxmlformats.org/officeDocument/2006/relationships/image" Target="../media/image15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53.png"/><Relationship Id="rId4" Type="http://schemas.openxmlformats.org/officeDocument/2006/relationships/image" Target="../media/image1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5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64.png"/><Relationship Id="rId4" Type="http://schemas.openxmlformats.org/officeDocument/2006/relationships/image" Target="../media/image17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63.png"/><Relationship Id="rId4" Type="http://schemas.openxmlformats.org/officeDocument/2006/relationships/image" Target="../media/image17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6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6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6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6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69.png"/><Relationship Id="rId4" Type="http://schemas.openxmlformats.org/officeDocument/2006/relationships/image" Target="../media/image168.png"/><Relationship Id="rId5" Type="http://schemas.openxmlformats.org/officeDocument/2006/relationships/image" Target="../media/image17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7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7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7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87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75.png"/><Relationship Id="rId4" Type="http://schemas.openxmlformats.org/officeDocument/2006/relationships/image" Target="../media/image177.png"/><Relationship Id="rId5" Type="http://schemas.openxmlformats.org/officeDocument/2006/relationships/image" Target="../media/image180.png"/><Relationship Id="rId6" Type="http://schemas.openxmlformats.org/officeDocument/2006/relationships/image" Target="../media/image17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8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9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8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8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8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84.png"/><Relationship Id="rId4" Type="http://schemas.openxmlformats.org/officeDocument/2006/relationships/image" Target="../media/image199.png"/><Relationship Id="rId5" Type="http://schemas.openxmlformats.org/officeDocument/2006/relationships/image" Target="../media/image18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88.png"/><Relationship Id="rId4" Type="http://schemas.openxmlformats.org/officeDocument/2006/relationships/image" Target="../media/image19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00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9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23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1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97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98.png"/><Relationship Id="rId4" Type="http://schemas.openxmlformats.org/officeDocument/2006/relationships/image" Target="../media/image20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03.png"/><Relationship Id="rId4" Type="http://schemas.openxmlformats.org/officeDocument/2006/relationships/image" Target="../media/image218.png"/><Relationship Id="rId5" Type="http://schemas.openxmlformats.org/officeDocument/2006/relationships/image" Target="../media/image20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06.png"/><Relationship Id="rId4" Type="http://schemas.openxmlformats.org/officeDocument/2006/relationships/image" Target="../media/image208.png"/><Relationship Id="rId5" Type="http://schemas.openxmlformats.org/officeDocument/2006/relationships/image" Target="../media/image237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37.png"/><Relationship Id="rId4" Type="http://schemas.openxmlformats.org/officeDocument/2006/relationships/image" Target="../media/image24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07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16.png"/><Relationship Id="rId4" Type="http://schemas.openxmlformats.org/officeDocument/2006/relationships/image" Target="../media/image213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09.png"/><Relationship Id="rId4" Type="http://schemas.openxmlformats.org/officeDocument/2006/relationships/image" Target="../media/image21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14.png"/><Relationship Id="rId4" Type="http://schemas.openxmlformats.org/officeDocument/2006/relationships/image" Target="../media/image2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5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15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22.png"/><Relationship Id="rId4" Type="http://schemas.openxmlformats.org/officeDocument/2006/relationships/image" Target="../media/image226.png"/><Relationship Id="rId5" Type="http://schemas.openxmlformats.org/officeDocument/2006/relationships/image" Target="../media/image223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22.png"/><Relationship Id="rId4" Type="http://schemas.openxmlformats.org/officeDocument/2006/relationships/image" Target="../media/image226.png"/><Relationship Id="rId5" Type="http://schemas.openxmlformats.org/officeDocument/2006/relationships/image" Target="../media/image223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48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28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47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34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3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4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39.png"/><Relationship Id="rId4" Type="http://schemas.openxmlformats.org/officeDocument/2006/relationships/image" Target="../media/image23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33.png"/><Relationship Id="rId4" Type="http://schemas.openxmlformats.org/officeDocument/2006/relationships/image" Target="../media/image2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45.png"/><Relationship Id="rId4" Type="http://schemas.openxmlformats.org/officeDocument/2006/relationships/image" Target="../media/image24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4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52.png"/><Relationship Id="rId4" Type="http://schemas.openxmlformats.org/officeDocument/2006/relationships/image" Target="../media/image281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55.png"/><Relationship Id="rId4" Type="http://schemas.openxmlformats.org/officeDocument/2006/relationships/image" Target="../media/image253.png"/><Relationship Id="rId5" Type="http://schemas.openxmlformats.org/officeDocument/2006/relationships/image" Target="../media/image256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49.png"/><Relationship Id="rId4" Type="http://schemas.openxmlformats.org/officeDocument/2006/relationships/image" Target="../media/image25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54.png"/><Relationship Id="rId4" Type="http://schemas.openxmlformats.org/officeDocument/2006/relationships/image" Target="../media/image257.png"/><Relationship Id="rId5" Type="http://schemas.openxmlformats.org/officeDocument/2006/relationships/image" Target="../media/image261.png"/><Relationship Id="rId6" Type="http://schemas.openxmlformats.org/officeDocument/2006/relationships/image" Target="../media/image267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60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93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69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62.png"/><Relationship Id="rId4" Type="http://schemas.openxmlformats.org/officeDocument/2006/relationships/image" Target="../media/image25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63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64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65.png"/><Relationship Id="rId4" Type="http://schemas.openxmlformats.org/officeDocument/2006/relationships/image" Target="../media/image273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66.png"/><Relationship Id="rId4" Type="http://schemas.openxmlformats.org/officeDocument/2006/relationships/image" Target="../media/image278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77.png"/><Relationship Id="rId4" Type="http://schemas.openxmlformats.org/officeDocument/2006/relationships/image" Target="../media/image2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76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7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71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79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75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7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82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91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89.png"/><Relationship Id="rId4" Type="http://schemas.openxmlformats.org/officeDocument/2006/relationships/image" Target="../media/image280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83.png"/><Relationship Id="rId4" Type="http://schemas.openxmlformats.org/officeDocument/2006/relationships/image" Target="../media/image288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97.png"/><Relationship Id="rId4" Type="http://schemas.openxmlformats.org/officeDocument/2006/relationships/image" Target="../media/image287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90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84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85.png"/><Relationship Id="rId4" Type="http://schemas.openxmlformats.org/officeDocument/2006/relationships/image" Target="../media/image294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334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92.png"/><Relationship Id="rId4" Type="http://schemas.openxmlformats.org/officeDocument/2006/relationships/image" Target="../media/image295.png"/><Relationship Id="rId5" Type="http://schemas.openxmlformats.org/officeDocument/2006/relationships/image" Target="../media/image303.png"/><Relationship Id="rId6" Type="http://schemas.openxmlformats.org/officeDocument/2006/relationships/image" Target="../media/image313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300.png"/><Relationship Id="rId4" Type="http://schemas.openxmlformats.org/officeDocument/2006/relationships/image" Target="../media/image301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96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98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309.png"/><Relationship Id="rId4" Type="http://schemas.openxmlformats.org/officeDocument/2006/relationships/image" Target="../media/image312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99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307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314.png"/><Relationship Id="rId4" Type="http://schemas.openxmlformats.org/officeDocument/2006/relationships/image" Target="../media/image302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310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305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306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30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332.png"/><Relationship Id="rId4" Type="http://schemas.openxmlformats.org/officeDocument/2006/relationships/image" Target="../media/image319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304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311.png"/><Relationship Id="rId4" Type="http://schemas.openxmlformats.org/officeDocument/2006/relationships/image" Target="../media/image315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316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324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317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318.png"/><Relationship Id="rId4" Type="http://schemas.openxmlformats.org/officeDocument/2006/relationships/image" Target="../media/image320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337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322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327.png"/><Relationship Id="rId4" Type="http://schemas.openxmlformats.org/officeDocument/2006/relationships/image" Target="../media/image3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323.png"/><Relationship Id="rId4" Type="http://schemas.openxmlformats.org/officeDocument/2006/relationships/image" Target="../media/image325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326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328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32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338.png"/><Relationship Id="rId4" Type="http://schemas.openxmlformats.org/officeDocument/2006/relationships/image" Target="../media/image339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344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335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343.png"/><Relationship Id="rId4" Type="http://schemas.openxmlformats.org/officeDocument/2006/relationships/image" Target="../media/image333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372.png"/><Relationship Id="rId4" Type="http://schemas.openxmlformats.org/officeDocument/2006/relationships/image" Target="../media/image348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342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352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349.png"/><Relationship Id="rId4" Type="http://schemas.openxmlformats.org/officeDocument/2006/relationships/image" Target="../media/image350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391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351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360.png"/><Relationship Id="rId4" Type="http://schemas.openxmlformats.org/officeDocument/2006/relationships/image" Target="../media/image395.png"/><Relationship Id="rId5" Type="http://schemas.openxmlformats.org/officeDocument/2006/relationships/image" Target="../media/image359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356.png"/><Relationship Id="rId4" Type="http://schemas.openxmlformats.org/officeDocument/2006/relationships/image" Target="../media/image371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355.png"/><Relationship Id="rId4" Type="http://schemas.openxmlformats.org/officeDocument/2006/relationships/image" Target="../media/image357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362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358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361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405.png"/><Relationship Id="rId4" Type="http://schemas.openxmlformats.org/officeDocument/2006/relationships/image" Target="../media/image363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365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368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3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364.png"/><Relationship Id="rId4" Type="http://schemas.openxmlformats.org/officeDocument/2006/relationships/image" Target="../media/image366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370.png"/><Relationship Id="rId4" Type="http://schemas.openxmlformats.org/officeDocument/2006/relationships/image" Target="../media/image376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3.xml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6.xml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369.png"/><Relationship Id="rId4" Type="http://schemas.openxmlformats.org/officeDocument/2006/relationships/image" Target="../media/image374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380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3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375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381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377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387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378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379.png"/><Relationship Id="rId4" Type="http://schemas.openxmlformats.org/officeDocument/2006/relationships/image" Target="../media/image384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382.png"/><Relationship Id="rId4" Type="http://schemas.openxmlformats.org/officeDocument/2006/relationships/image" Target="../media/image385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383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39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394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388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3.xml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386.png"/><Relationship Id="rId4" Type="http://schemas.openxmlformats.org/officeDocument/2006/relationships/image" Target="../media/image398.png"/><Relationship Id="rId5" Type="http://schemas.openxmlformats.org/officeDocument/2006/relationships/image" Target="../media/image389.png"/><Relationship Id="rId6" Type="http://schemas.openxmlformats.org/officeDocument/2006/relationships/image" Target="../media/image392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393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96.png"/><Relationship Id="rId4" Type="http://schemas.openxmlformats.org/officeDocument/2006/relationships/image" Target="../media/image404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397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407.png"/><Relationship Id="rId4" Type="http://schemas.openxmlformats.org/officeDocument/2006/relationships/image" Target="../media/image399.png"/><Relationship Id="rId5" Type="http://schemas.openxmlformats.org/officeDocument/2006/relationships/image" Target="../media/image403.png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401.png"/><Relationship Id="rId4" Type="http://schemas.openxmlformats.org/officeDocument/2006/relationships/image" Target="../media/image400.png"/><Relationship Id="rId5" Type="http://schemas.openxmlformats.org/officeDocument/2006/relationships/image" Target="../media/image40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40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10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32.png"/><Relationship Id="rId8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Relationship Id="rId4" Type="http://schemas.openxmlformats.org/officeDocument/2006/relationships/image" Target="../media/image99.png"/><Relationship Id="rId5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9.png"/><Relationship Id="rId4" Type="http://schemas.openxmlformats.org/officeDocument/2006/relationships/image" Target="../media/image8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1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1.png"/><Relationship Id="rId4" Type="http://schemas.openxmlformats.org/officeDocument/2006/relationships/image" Target="../media/image114.png"/><Relationship Id="rId5" Type="http://schemas.openxmlformats.org/officeDocument/2006/relationships/image" Target="../media/image1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jpg"/><Relationship Id="rId4" Type="http://schemas.openxmlformats.org/officeDocument/2006/relationships/image" Target="../media/image103.jpg"/><Relationship Id="rId5" Type="http://schemas.openxmlformats.org/officeDocument/2006/relationships/image" Target="../media/image95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0.jpg"/><Relationship Id="rId4" Type="http://schemas.openxmlformats.org/officeDocument/2006/relationships/image" Target="../media/image96.png"/><Relationship Id="rId5" Type="http://schemas.openxmlformats.org/officeDocument/2006/relationships/image" Target="../media/image10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1.png"/><Relationship Id="rId4" Type="http://schemas.openxmlformats.org/officeDocument/2006/relationships/image" Target="../media/image100.jpg"/><Relationship Id="rId5" Type="http://schemas.openxmlformats.org/officeDocument/2006/relationships/image" Target="../media/image10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5.png"/><Relationship Id="rId4" Type="http://schemas.openxmlformats.org/officeDocument/2006/relationships/image" Target="../media/image100.jpg"/><Relationship Id="rId5" Type="http://schemas.openxmlformats.org/officeDocument/2006/relationships/image" Target="../media/image115.png"/><Relationship Id="rId6" Type="http://schemas.openxmlformats.org/officeDocument/2006/relationships/image" Target="../media/image10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hyperlink" Target="https://www.python.org/download" TargetMode="External"/><Relationship Id="rId5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6.png"/><Relationship Id="rId4" Type="http://schemas.openxmlformats.org/officeDocument/2006/relationships/image" Target="../media/image12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36" name="Google Shape;136;p10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설치(2/9)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38" name="Google Shape;138;p10"/>
          <p:cNvSpPr txBox="1"/>
          <p:nvPr/>
        </p:nvSpPr>
        <p:spPr>
          <a:xfrm>
            <a:off x="220980" y="1176218"/>
            <a:ext cx="8641080" cy="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python-3.6.3-amd64(64bit용) 설치파일 실행합니다.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Python 3.6 to Path를 체크합니다. </a:t>
            </a:r>
            <a:endParaRPr/>
          </a:p>
        </p:txBody>
      </p:sp>
      <p:grpSp>
        <p:nvGrpSpPr>
          <p:cNvPr id="139" name="Google Shape;139;p10"/>
          <p:cNvGrpSpPr/>
          <p:nvPr/>
        </p:nvGrpSpPr>
        <p:grpSpPr>
          <a:xfrm>
            <a:off x="586213" y="2066369"/>
            <a:ext cx="8237634" cy="3731974"/>
            <a:chOff x="644936" y="2745878"/>
            <a:chExt cx="8237634" cy="3731974"/>
          </a:xfrm>
        </p:grpSpPr>
        <p:grpSp>
          <p:nvGrpSpPr>
            <p:cNvPr id="140" name="Google Shape;140;p10"/>
            <p:cNvGrpSpPr/>
            <p:nvPr/>
          </p:nvGrpSpPr>
          <p:grpSpPr>
            <a:xfrm>
              <a:off x="644936" y="2745878"/>
              <a:ext cx="4522681" cy="2788875"/>
              <a:chOff x="577825" y="1624851"/>
              <a:chExt cx="4522681" cy="2788875"/>
            </a:xfrm>
          </p:grpSpPr>
          <p:pic>
            <p:nvPicPr>
              <p:cNvPr id="141" name="Google Shape;141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7825" y="1624851"/>
                <a:ext cx="4522681" cy="2788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" name="Google Shape;142;p10"/>
              <p:cNvSpPr/>
              <p:nvPr/>
            </p:nvSpPr>
            <p:spPr>
              <a:xfrm>
                <a:off x="1810671" y="4102217"/>
                <a:ext cx="1188210" cy="192947"/>
              </a:xfrm>
              <a:prstGeom prst="rect">
                <a:avLst/>
              </a:prstGeom>
              <a:noFill/>
              <a:ln cap="flat" cmpd="sng" w="25400">
                <a:solidFill>
                  <a:srgbClr val="FF0000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43" name="Google Shape;143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61693" y="3550158"/>
              <a:ext cx="4420877" cy="2681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0"/>
            <p:cNvSpPr txBox="1"/>
            <p:nvPr/>
          </p:nvSpPr>
          <p:spPr>
            <a:xfrm>
              <a:off x="5989740" y="6216242"/>
              <a:ext cx="180049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&lt;정상적으로 설치된 모습&gt;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"/>
            <p:cNvSpPr txBox="1"/>
            <p:nvPr/>
          </p:nvSpPr>
          <p:spPr>
            <a:xfrm>
              <a:off x="1797581" y="5534753"/>
              <a:ext cx="13901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&lt;Python 설치 화면 &gt;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0"/>
          <p:cNvSpPr txBox="1"/>
          <p:nvPr/>
        </p:nvSpPr>
        <p:spPr>
          <a:xfrm>
            <a:off x="262753" y="5801322"/>
            <a:ext cx="8641080" cy="6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설치 시에 기본값으로 Add Python 3.6 to Path의 체크박스의 값이 체크되어 있지 않습니다. 해당 값을 체크하지 않으면 cmd(명령 프롬프트) 창에서 Python 관련 명령어가 실행되지 않기 때문에 체크를 권장합니다.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41" y="4116428"/>
            <a:ext cx="7352403" cy="11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78" y="1380806"/>
            <a:ext cx="6509223" cy="2387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0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튜플과 리스트 차이점</a:t>
            </a:r>
            <a:endParaRPr/>
          </a:p>
        </p:txBody>
      </p:sp>
      <p:sp>
        <p:nvSpPr>
          <p:cNvPr id="1309" name="Google Shape;1309;p100"/>
          <p:cNvSpPr txBox="1"/>
          <p:nvPr/>
        </p:nvSpPr>
        <p:spPr>
          <a:xfrm>
            <a:off x="279138" y="1036119"/>
            <a:ext cx="7151510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 입력된 값은 변경되지 않습니다. 변경할 경우 Error가 발생됩니다.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0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01"/>
          <p:cNvSpPr txBox="1"/>
          <p:nvPr/>
        </p:nvSpPr>
        <p:spPr>
          <a:xfrm>
            <a:off x="279138" y="1102588"/>
            <a:ext cx="8546873" cy="4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공통점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임의의 객체를 저장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자료형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차이점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 불가능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메서드를 갖지 않습니다.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포맷 문자열 지원, 함수 호출시 가변 인수 지원 기능 등이 추가로 있습니다.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일반적인 용도 차이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 변경될 경우 – 리스트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변경되지 않을 데이터를 표현할 경우 – 튜플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상호 변환 가능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list(), tuple()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0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튜플과 리스트 차이점</a:t>
            </a:r>
            <a:endParaRPr/>
          </a:p>
        </p:txBody>
      </p:sp>
      <p:sp>
        <p:nvSpPr>
          <p:cNvPr id="1318" name="Google Shape;1318;p10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25" y="1584052"/>
            <a:ext cx="4572000" cy="408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02"/>
          <p:cNvSpPr txBox="1"/>
          <p:nvPr/>
        </p:nvSpPr>
        <p:spPr>
          <a:xfrm>
            <a:off x="4005702" y="1650521"/>
            <a:ext cx="3008017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리스트 안에 튜플로 저장</a:t>
            </a:r>
            <a:endParaRPr/>
          </a:p>
        </p:txBody>
      </p:sp>
      <p:sp>
        <p:nvSpPr>
          <p:cNvPr id="1326" name="Google Shape;1326;p102"/>
          <p:cNvSpPr txBox="1"/>
          <p:nvPr/>
        </p:nvSpPr>
        <p:spPr>
          <a:xfrm>
            <a:off x="279139" y="370108"/>
            <a:ext cx="8064012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1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0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아래는 리스트 안에 튜플로 저장된 예제입니다.</a:t>
            </a:r>
            <a:endParaRPr/>
          </a:p>
        </p:txBody>
      </p:sp>
      <p:sp>
        <p:nvSpPr>
          <p:cNvPr id="1328" name="Google Shape;1328;p10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 예제</a:t>
            </a:r>
            <a:endParaRPr/>
          </a:p>
        </p:txBody>
      </p:sp>
      <p:sp>
        <p:nvSpPr>
          <p:cNvPr id="1329" name="Google Shape;1329;p102"/>
          <p:cNvSpPr txBox="1"/>
          <p:nvPr/>
        </p:nvSpPr>
        <p:spPr>
          <a:xfrm>
            <a:off x="3414687" y="3629926"/>
            <a:ext cx="3008017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airports는 리스트입니다.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02"/>
          <p:cNvSpPr txBox="1"/>
          <p:nvPr/>
        </p:nvSpPr>
        <p:spPr>
          <a:xfrm>
            <a:off x="3567087" y="4778500"/>
            <a:ext cx="3008017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airport의 원소는 튜플입니다.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0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031" y="2384043"/>
            <a:ext cx="6400801" cy="366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773" y="3115201"/>
            <a:ext cx="2268732" cy="1239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9" name="Google Shape;1339;p103"/>
          <p:cNvCxnSpPr>
            <a:stCxn id="1340" idx="3"/>
            <a:endCxn id="1338" idx="1"/>
          </p:cNvCxnSpPr>
          <p:nvPr/>
        </p:nvCxnSpPr>
        <p:spPr>
          <a:xfrm>
            <a:off x="2653846" y="2664856"/>
            <a:ext cx="4003800" cy="107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40" name="Google Shape;1340;p103"/>
          <p:cNvSpPr/>
          <p:nvPr/>
        </p:nvSpPr>
        <p:spPr>
          <a:xfrm>
            <a:off x="1176738" y="2523638"/>
            <a:ext cx="1477108" cy="282436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03"/>
          <p:cNvSpPr/>
          <p:nvPr/>
        </p:nvSpPr>
        <p:spPr>
          <a:xfrm>
            <a:off x="6798449" y="3300012"/>
            <a:ext cx="1948916" cy="844062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03"/>
          <p:cNvSpPr txBox="1"/>
          <p:nvPr/>
        </p:nvSpPr>
        <p:spPr>
          <a:xfrm>
            <a:off x="3040468" y="2082280"/>
            <a:ext cx="2981191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리스트 안에 튜플의 값을 전달</a:t>
            </a:r>
            <a:endParaRPr/>
          </a:p>
        </p:txBody>
      </p:sp>
      <p:sp>
        <p:nvSpPr>
          <p:cNvPr id="1343" name="Google Shape;1343;p10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airports라는 리스트를 for 문을 사용하여 순회를 하면서 튜플로 구성된 원소의 값을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튜플로 구성된 (airport, code)에 전달하여 출력하는 예제입니다.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첫번째는 format를 사용해서 출력하였고, 두번째는 예전 방식을 사용해서 출력하였습니다.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1344" name="Google Shape;1344;p10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 예제</a:t>
            </a:r>
            <a:endParaRPr/>
          </a:p>
        </p:txBody>
      </p:sp>
      <p:pic>
        <p:nvPicPr>
          <p:cNvPr id="1345" name="Google Shape;1345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961" y="4231028"/>
            <a:ext cx="7135137" cy="1668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0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4"/>
          <p:cNvSpPr txBox="1"/>
          <p:nvPr/>
        </p:nvSpPr>
        <p:spPr>
          <a:xfrm>
            <a:off x="279139" y="353980"/>
            <a:ext cx="8064012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1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04"/>
          <p:cNvSpPr txBox="1"/>
          <p:nvPr/>
        </p:nvSpPr>
        <p:spPr>
          <a:xfrm>
            <a:off x="279138" y="1169057"/>
            <a:ext cx="8546873" cy="486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데이터에 여러 개의 데이터를 넣는 것을 패킹(Packing)이라고 합니다.  </a:t>
            </a:r>
            <a:endParaRPr/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패킹과 반대로 한 데이터에서 데이터를 각각 꺼내 오는 것을 언패킹(Unpacking)이라고 합니다.</a:t>
            </a:r>
            <a:endParaRPr/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리스트도 언패킹을 지원합니다. </a:t>
            </a:r>
            <a:endParaRPr/>
          </a:p>
        </p:txBody>
      </p:sp>
      <p:pic>
        <p:nvPicPr>
          <p:cNvPr id="1354" name="Google Shape;135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1501402"/>
            <a:ext cx="1906520" cy="119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33" y="3470769"/>
            <a:ext cx="1462316" cy="188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0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20"/>
              <a:buFont typeface="Calibri"/>
              <a:buNone/>
            </a:pPr>
            <a:r>
              <a:rPr lang="en-US" sz="2220"/>
              <a:t>패킹과 언패킹</a:t>
            </a:r>
            <a:br>
              <a:rPr lang="en-US" sz="2220"/>
            </a:br>
            <a:endParaRPr sz="2220"/>
          </a:p>
        </p:txBody>
      </p:sp>
      <p:sp>
        <p:nvSpPr>
          <p:cNvPr id="1357" name="Google Shape;1357;p10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0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실습</a:t>
            </a:r>
            <a:endParaRPr/>
          </a:p>
        </p:txBody>
      </p:sp>
      <p:sp>
        <p:nvSpPr>
          <p:cNvPr id="1364" name="Google Shape;1364;p105"/>
          <p:cNvSpPr/>
          <p:nvPr/>
        </p:nvSpPr>
        <p:spPr>
          <a:xfrm>
            <a:off x="279138" y="1169057"/>
            <a:ext cx="8546873" cy="349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윤년이란 4년에 반드시 하루씩 윤날을 추가하는 해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⮚"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윤년의 규칙</a:t>
            </a:r>
            <a:endParaRPr b="0" i="0" sz="166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연수가 4로 나누어 떨어지는 해는 윤년으로 한다.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(2004, 2008, 2012, 2016, 2020)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이 중에서 100으로 나누어 떨어지는 해는 평년으로 한다. 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( 1900, 2100, 2200, 2300) 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그 중에서 400으로 나누어 떨어지는 해는 윤년으로 둔다.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3가지 규칙을 사용하여 1900년부터 2100년까지 윤년을 출력하시요.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0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775" y="4286519"/>
            <a:ext cx="6166044" cy="2317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0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Arial"/>
              <a:buNone/>
            </a:pPr>
            <a:r>
              <a:rPr lang="en-US" sz="2215">
                <a:latin typeface="Arial"/>
                <a:ea typeface="Arial"/>
                <a:cs typeface="Arial"/>
                <a:sym typeface="Arial"/>
              </a:rPr>
              <a:t>사전(Dictionary)</a:t>
            </a:r>
            <a:endParaRPr sz="221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06"/>
          <p:cNvSpPr txBox="1"/>
          <p:nvPr/>
        </p:nvSpPr>
        <p:spPr>
          <a:xfrm>
            <a:off x="255867" y="884459"/>
            <a:ext cx="5999719" cy="3879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Dictionary은 키-값 쌍을 보관하는 데이터 타입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265" lvl="1" marL="58030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키(Key) – 값(Value)을 원소라고 부른다. </a:t>
            </a:r>
            <a:endParaRPr/>
          </a:p>
          <a:p>
            <a:pPr indent="-158265" lvl="1" marL="58030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Dictionary은 중괄호 안에 쉼표로 구분된 원소를 넣어 만든다. 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Dictionary_이름 = { 키_1 : 값_1, 키_N : 값_N}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빈 Dictionary 는 Dictionary _이름 = {}처럼 쓰면 만들어진다.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데이터의 순서가 없다.</a:t>
            </a: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순서를 정할 수 없는 매핑형 데이터이다.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(3.6 이전 버전 해당) https://www.python.org/dev/peps/pep-0468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매핑형에서는 key를 이용해 value에 접근한다.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내부적으로 해시 기법을 사용하기 때문에 </a:t>
            </a:r>
            <a:r>
              <a:rPr lang="en-US" sz="147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검색 속도가 빠르다.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 값은 중복을 허용하지 않는다.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106"/>
          <p:cNvCxnSpPr/>
          <p:nvPr/>
        </p:nvCxnSpPr>
        <p:spPr>
          <a:xfrm>
            <a:off x="3094118" y="4644903"/>
            <a:ext cx="422031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4" name="Google Shape;1374;p106"/>
          <p:cNvCxnSpPr/>
          <p:nvPr/>
        </p:nvCxnSpPr>
        <p:spPr>
          <a:xfrm>
            <a:off x="5565763" y="4631791"/>
            <a:ext cx="422031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5" name="Google Shape;1375;p106"/>
          <p:cNvCxnSpPr/>
          <p:nvPr/>
        </p:nvCxnSpPr>
        <p:spPr>
          <a:xfrm>
            <a:off x="4169916" y="4631791"/>
            <a:ext cx="984738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6" name="Google Shape;1376;p106"/>
          <p:cNvCxnSpPr/>
          <p:nvPr/>
        </p:nvCxnSpPr>
        <p:spPr>
          <a:xfrm>
            <a:off x="6550502" y="4631791"/>
            <a:ext cx="984738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77" name="Google Shape;1377;p106"/>
          <p:cNvSpPr txBox="1"/>
          <p:nvPr/>
        </p:nvSpPr>
        <p:spPr>
          <a:xfrm>
            <a:off x="3160587" y="4619927"/>
            <a:ext cx="474617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106"/>
          <p:cNvSpPr txBox="1"/>
          <p:nvPr/>
        </p:nvSpPr>
        <p:spPr>
          <a:xfrm>
            <a:off x="5565764" y="4619927"/>
            <a:ext cx="474617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06"/>
          <p:cNvSpPr txBox="1"/>
          <p:nvPr/>
        </p:nvSpPr>
        <p:spPr>
          <a:xfrm>
            <a:off x="6824255" y="4619927"/>
            <a:ext cx="64799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106"/>
          <p:cNvSpPr txBox="1"/>
          <p:nvPr/>
        </p:nvSpPr>
        <p:spPr>
          <a:xfrm>
            <a:off x="4326774" y="4630111"/>
            <a:ext cx="64799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81" name="Google Shape;1381;p106"/>
          <p:cNvGraphicFramePr/>
          <p:nvPr/>
        </p:nvGraphicFramePr>
        <p:xfrm>
          <a:off x="6192467" y="2455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774125"/>
                <a:gridCol w="3719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송중기</a:t>
                      </a:r>
                      <a:endParaRPr/>
                    </a:p>
                  </a:txBody>
                  <a:tcPr marT="42200" marB="42200" marR="84400" marL="84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200" marB="42200" marR="84400" marL="84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아이유</a:t>
                      </a:r>
                      <a:endParaRPr/>
                    </a:p>
                  </a:txBody>
                  <a:tcPr marT="42200" marB="42200" marR="84400" marL="84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200" marB="42200" marR="84400" marL="84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82" name="Google Shape;1382;p106"/>
          <p:cNvSpPr/>
          <p:nvPr/>
        </p:nvSpPr>
        <p:spPr>
          <a:xfrm>
            <a:off x="7724949" y="1900215"/>
            <a:ext cx="1373236" cy="3430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02-2132-1234</a:t>
            </a:r>
            <a:endParaRPr b="1"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06"/>
          <p:cNvSpPr/>
          <p:nvPr/>
        </p:nvSpPr>
        <p:spPr>
          <a:xfrm>
            <a:off x="7724949" y="3362531"/>
            <a:ext cx="1373236" cy="3430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02-2132-4445</a:t>
            </a:r>
            <a:endParaRPr b="1"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106"/>
          <p:cNvSpPr txBox="1"/>
          <p:nvPr/>
        </p:nvSpPr>
        <p:spPr>
          <a:xfrm>
            <a:off x="6433130" y="3106840"/>
            <a:ext cx="474617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5" name="Google Shape;1385;p106"/>
          <p:cNvCxnSpPr>
            <a:endCxn id="1382" idx="1"/>
          </p:cNvCxnSpPr>
          <p:nvPr/>
        </p:nvCxnSpPr>
        <p:spPr>
          <a:xfrm flipH="1" rot="10800000">
            <a:off x="7230849" y="2071725"/>
            <a:ext cx="494100" cy="484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6" name="Google Shape;1386;p106"/>
          <p:cNvCxnSpPr>
            <a:endCxn id="1383" idx="1"/>
          </p:cNvCxnSpPr>
          <p:nvPr/>
        </p:nvCxnSpPr>
        <p:spPr>
          <a:xfrm>
            <a:off x="7243449" y="2964041"/>
            <a:ext cx="481500" cy="570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87" name="Google Shape;1387;p106"/>
          <p:cNvSpPr txBox="1"/>
          <p:nvPr/>
        </p:nvSpPr>
        <p:spPr>
          <a:xfrm>
            <a:off x="8161322" y="1644524"/>
            <a:ext cx="64799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06"/>
          <p:cNvSpPr txBox="1"/>
          <p:nvPr/>
        </p:nvSpPr>
        <p:spPr>
          <a:xfrm>
            <a:off x="6433130" y="3372716"/>
            <a:ext cx="133337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&lt;Hash Table&gt;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10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678" y="1900215"/>
            <a:ext cx="7705988" cy="13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0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>
                <a:latin typeface="Calibri"/>
                <a:ea typeface="Calibri"/>
                <a:cs typeface="Calibri"/>
                <a:sym typeface="Calibri"/>
              </a:rPr>
              <a:t>Dictionary 값 추가 및 삭제</a:t>
            </a:r>
            <a:endParaRPr/>
          </a:p>
        </p:txBody>
      </p:sp>
      <p:sp>
        <p:nvSpPr>
          <p:cNvPr id="1396" name="Google Shape;1396;p107"/>
          <p:cNvSpPr/>
          <p:nvPr/>
        </p:nvSpPr>
        <p:spPr>
          <a:xfrm>
            <a:off x="5848528" y="2590109"/>
            <a:ext cx="2193474" cy="2438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07"/>
          <p:cNvSpPr txBox="1"/>
          <p:nvPr/>
        </p:nvSpPr>
        <p:spPr>
          <a:xfrm>
            <a:off x="5245100" y="3007089"/>
            <a:ext cx="3699500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키값을 이용해서 직접 값을 꺼내올수 도 있다.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07"/>
          <p:cNvSpPr/>
          <p:nvPr/>
        </p:nvSpPr>
        <p:spPr>
          <a:xfrm>
            <a:off x="982678" y="1969866"/>
            <a:ext cx="2346396" cy="422031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07"/>
          <p:cNvSpPr txBox="1"/>
          <p:nvPr/>
        </p:nvSpPr>
        <p:spPr>
          <a:xfrm>
            <a:off x="199400" y="1058444"/>
            <a:ext cx="5978769" cy="49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lang="en-US" sz="184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Dictionary 에 원소 추가 </a:t>
            </a: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▪"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 _이름[새로운_키] = 값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9310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6"/>
              <a:buFont typeface="Noto Sans Symbols"/>
              <a:buNone/>
            </a:pPr>
            <a:r>
              <a:t/>
            </a:r>
            <a:endParaRPr b="0" i="0" sz="18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9310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6"/>
              <a:buFont typeface="Noto Sans Symbols"/>
              <a:buNone/>
            </a:pPr>
            <a:r>
              <a:t/>
            </a:r>
            <a:endParaRPr b="0" i="0" sz="18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9310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6"/>
              <a:buFont typeface="Noto Sans Symbols"/>
              <a:buNone/>
            </a:pPr>
            <a:r>
              <a:t/>
            </a:r>
            <a:endParaRPr b="0" i="0" sz="18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lang="en-US" sz="184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Dictionary에서 원소 삭제</a:t>
            </a: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▪"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Dictionary_이름[key]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lang="en-US" sz="184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Dictionary에서 멤버 검사</a:t>
            </a: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0" name="Google Shape;1400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677" y="3970135"/>
            <a:ext cx="3338226" cy="62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247" y="5183472"/>
            <a:ext cx="2060537" cy="130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07"/>
          <p:cNvSpPr/>
          <p:nvPr/>
        </p:nvSpPr>
        <p:spPr>
          <a:xfrm>
            <a:off x="982677" y="4161591"/>
            <a:ext cx="598221" cy="2438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07"/>
          <p:cNvSpPr/>
          <p:nvPr/>
        </p:nvSpPr>
        <p:spPr>
          <a:xfrm>
            <a:off x="1979711" y="5266508"/>
            <a:ext cx="265877" cy="2438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07"/>
          <p:cNvSpPr/>
          <p:nvPr/>
        </p:nvSpPr>
        <p:spPr>
          <a:xfrm>
            <a:off x="1846774" y="5976841"/>
            <a:ext cx="265877" cy="2438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07"/>
          <p:cNvSpPr txBox="1"/>
          <p:nvPr/>
        </p:nvSpPr>
        <p:spPr>
          <a:xfrm>
            <a:off x="3484536" y="5233846"/>
            <a:ext cx="2060537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값이 있기 때문에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07"/>
          <p:cNvSpPr txBox="1"/>
          <p:nvPr/>
        </p:nvSpPr>
        <p:spPr>
          <a:xfrm>
            <a:off x="3511295" y="5979360"/>
            <a:ext cx="3887362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위에서 송중기를 삭제 했기 때문에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10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8"/>
          <p:cNvSpPr txBox="1"/>
          <p:nvPr/>
        </p:nvSpPr>
        <p:spPr>
          <a:xfrm>
            <a:off x="279138" y="1043553"/>
            <a:ext cx="8546873" cy="387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Dictionary안에 Dictionary를 중첩할 수 있습니다.</a:t>
            </a:r>
            <a:endParaRPr/>
          </a:p>
          <a:p>
            <a:pPr indent="-158239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239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239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239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dictionary의 값은 타입에 상관없이 사용할 수 있습니다.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예제처럼 dictionary 안에 dictionary 를 넣을 수도 있습니다.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contacts2[‘이디야커피’][‘전화번호’]라고 친다면 ‘이디야커피’의 ‘전화번호’가 출력.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0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Arial"/>
              <a:buNone/>
            </a:pPr>
            <a:r>
              <a:rPr lang="en-US" sz="2215">
                <a:latin typeface="Arial"/>
                <a:ea typeface="Arial"/>
                <a:cs typeface="Arial"/>
                <a:sym typeface="Arial"/>
              </a:rPr>
              <a:t>중첩된 Dictionary</a:t>
            </a:r>
            <a:endParaRPr sz="221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73" y="1643089"/>
            <a:ext cx="7909802" cy="118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673" y="4366174"/>
            <a:ext cx="4085720" cy="745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0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0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Arial"/>
              <a:buNone/>
            </a:pPr>
            <a:r>
              <a:rPr lang="en-US" sz="2215">
                <a:latin typeface="Arial"/>
                <a:ea typeface="Arial"/>
                <a:cs typeface="Arial"/>
                <a:sym typeface="Arial"/>
              </a:rPr>
              <a:t>Dictionary 순회</a:t>
            </a:r>
            <a:endParaRPr/>
          </a:p>
        </p:txBody>
      </p:sp>
      <p:pic>
        <p:nvPicPr>
          <p:cNvPr id="1422" name="Google Shape;142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11" y="2052561"/>
            <a:ext cx="8562700" cy="41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09"/>
          <p:cNvSpPr txBox="1"/>
          <p:nvPr/>
        </p:nvSpPr>
        <p:spPr>
          <a:xfrm>
            <a:off x="279138" y="956955"/>
            <a:ext cx="8546873" cy="1057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Dictionary의 메서드로 여러 개가 존재하지만 우선 keys(), values(), items()를 살펴보자.</a:t>
            </a:r>
            <a:endParaRPr/>
          </a:p>
          <a:p>
            <a:pPr indent="-263776" lvl="1" marL="68581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Char char="•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keys() : 키에 대한 사전 뷰(View)를 반환 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Char char="•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values() : 값에 대한 사전 뷰를 반환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Arial"/>
              <a:buChar char="•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items() : 항복(key, values)들의 사전 뷰를 반환</a:t>
            </a:r>
            <a:endParaRPr/>
          </a:p>
        </p:txBody>
      </p:sp>
      <p:sp>
        <p:nvSpPr>
          <p:cNvPr id="1424" name="Google Shape;1424;p109"/>
          <p:cNvSpPr txBox="1"/>
          <p:nvPr/>
        </p:nvSpPr>
        <p:spPr>
          <a:xfrm>
            <a:off x="5210319" y="4279949"/>
            <a:ext cx="3510000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items의 뷰를 for문으로 사용하여 값을 출력</a:t>
            </a:r>
            <a:endParaRPr/>
          </a:p>
        </p:txBody>
      </p:sp>
      <p:sp>
        <p:nvSpPr>
          <p:cNvPr id="1425" name="Google Shape;1425;p109"/>
          <p:cNvSpPr txBox="1"/>
          <p:nvPr/>
        </p:nvSpPr>
        <p:spPr>
          <a:xfrm>
            <a:off x="5210319" y="5320968"/>
            <a:ext cx="3421578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keys의 뷰를 for문으로 사용하여 값을 출력</a:t>
            </a:r>
            <a:endParaRPr/>
          </a:p>
        </p:txBody>
      </p:sp>
      <p:sp>
        <p:nvSpPr>
          <p:cNvPr id="1426" name="Google Shape;1426;p109"/>
          <p:cNvSpPr txBox="1"/>
          <p:nvPr/>
        </p:nvSpPr>
        <p:spPr>
          <a:xfrm>
            <a:off x="279138" y="6283239"/>
            <a:ext cx="51691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뷰(view)라 사전 항목들을 동적으로 볼 수 있는 객체를 말합니다.</a:t>
            </a:r>
            <a:endParaRPr/>
          </a:p>
        </p:txBody>
      </p:sp>
      <p:sp>
        <p:nvSpPr>
          <p:cNvPr id="1427" name="Google Shape;1427;p10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52" name="Google Shape;152;p11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설치(3/9)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220980" y="1176218"/>
            <a:ext cx="892302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Python 3.6 to PATH 체크하지 못 했을 경우 환경 변수의 Path을 직접 추가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Python이 설치된 경로 추가(예시)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C:\Users\[사용자계정이름]\AppData\Local\Programs\Python\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Python36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C:\Users\[사용자계정이름]\AppData\Local\Programs\Python\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Python36\Scripts</a:t>
            </a:r>
            <a:endParaRPr/>
          </a:p>
          <a:p>
            <a:pPr indent="-1841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056" y="2694047"/>
            <a:ext cx="2933904" cy="330478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/>
          <p:nvPr/>
        </p:nvSpPr>
        <p:spPr>
          <a:xfrm>
            <a:off x="1389352" y="5006713"/>
            <a:ext cx="2547034" cy="1929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262753" y="6036214"/>
            <a:ext cx="8641080" cy="61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환경에서 환경 변수 추가 하는 방법이 어렵게 느껴진다면 Python을 삭제 후 재설치 시에 체크를 권장합니다.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컴퓨터마다 설치되는 경로가 위의 예시와 같이 동일할 수는 없으니 참고 삼아 설정하시기 바랍니다. </a:t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5255036" y="3028426"/>
            <a:ext cx="3343680" cy="1178789"/>
          </a:xfrm>
          <a:prstGeom prst="wedgeRectCallout">
            <a:avLst>
              <a:gd fmla="val 21172" name="adj1"/>
              <a:gd fmla="val -86393" name="adj2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Python이 설치된 폴더와 그 하위 폴더인 Scripts 폴더가 path에 추가되어야 합니다. 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1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Arial"/>
              <a:buNone/>
            </a:pPr>
            <a:r>
              <a:rPr lang="en-US" sz="2215">
                <a:latin typeface="Arial"/>
                <a:ea typeface="Arial"/>
                <a:cs typeface="Arial"/>
                <a:sym typeface="Arial"/>
              </a:rPr>
              <a:t>Dictionary 키 역순회</a:t>
            </a:r>
            <a:endParaRPr/>
          </a:p>
        </p:txBody>
      </p:sp>
      <p:sp>
        <p:nvSpPr>
          <p:cNvPr id="1433" name="Google Shape;1433;p110"/>
          <p:cNvSpPr txBox="1"/>
          <p:nvPr/>
        </p:nvSpPr>
        <p:spPr>
          <a:xfrm>
            <a:off x="279138" y="956955"/>
            <a:ext cx="8546873" cy="4466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key, value 기준으로 역순으로 sort</a:t>
            </a:r>
            <a:endParaRPr/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standard library 기능을 사용하여 정렬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operator.itemgetter()에서 1은 value 기준 정렬 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operator.itemgetter()에서 0은 key 기준 정렬 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(sorted 의 기능은 강의 자료 2장 참고)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(python standard library는 뒷 시간에 정리할 예정)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✔"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역순으로 정렬을 하기 위해서 아래 매개변수를 추가한다. 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4" name="Google Shape;143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4" y="1501401"/>
            <a:ext cx="6999654" cy="182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47" y="5290130"/>
            <a:ext cx="7216158" cy="9970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10"/>
          <p:cNvSpPr/>
          <p:nvPr/>
        </p:nvSpPr>
        <p:spPr>
          <a:xfrm>
            <a:off x="5029848" y="5294757"/>
            <a:ext cx="1262910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1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1"/>
          <p:cNvSpPr txBox="1"/>
          <p:nvPr>
            <p:ph type="title"/>
          </p:nvPr>
        </p:nvSpPr>
        <p:spPr>
          <a:xfrm>
            <a:off x="258413" y="299996"/>
            <a:ext cx="7844807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Arial"/>
              <a:buNone/>
            </a:pPr>
            <a:r>
              <a:rPr lang="en-US" sz="2215">
                <a:latin typeface="Arial"/>
                <a:ea typeface="Arial"/>
                <a:cs typeface="Arial"/>
                <a:sym typeface="Arial"/>
              </a:rPr>
              <a:t>Dictionary 메서드 및 사전 내장Dictionary Comprehension)</a:t>
            </a:r>
            <a:endParaRPr sz="221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11"/>
          <p:cNvSpPr txBox="1"/>
          <p:nvPr/>
        </p:nvSpPr>
        <p:spPr>
          <a:xfrm>
            <a:off x="279138" y="1042548"/>
            <a:ext cx="8546873" cy="38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Dictionary의 메서드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clear() 		– 항목 모두 삭제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copy() 		– 사전 복사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get(key[, x]) 	– 키가 없으면 x를 취한다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setdefault(key[, x]) 	– 키가 없으면 x를 키에 설정한다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update(D) 		– D사전의 내용으로 갱신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popitem() 		– (키, 값) 을 리턴하고 항목 제거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pop(key)		- key 항목의 값을 반환하고 사전에서 제거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사전 내장 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사전 내장은 리스트 내장과 유사한 방식으로 동작하지만 사전을 만들어 낸다.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사전 내장은 중괄호{}를 사용하여 키:값 형식으로 항목을 표현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908" y="4927266"/>
            <a:ext cx="6995312" cy="96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자료형 차이점</a:t>
            </a:r>
            <a:endParaRPr/>
          </a:p>
        </p:txBody>
      </p:sp>
      <p:sp>
        <p:nvSpPr>
          <p:cNvPr id="1451" name="Google Shape;1451;p112"/>
          <p:cNvSpPr txBox="1"/>
          <p:nvPr/>
        </p:nvSpPr>
        <p:spPr>
          <a:xfrm>
            <a:off x="279138" y="1169057"/>
            <a:ext cx="7455877" cy="376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6531" lvl="0" marL="31653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lang="en-US" sz="184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새로운 자료형을 만들 때 쓰이는 괄호 </a:t>
            </a:r>
            <a:endParaRPr/>
          </a:p>
        </p:txBody>
      </p:sp>
      <p:sp>
        <p:nvSpPr>
          <p:cNvPr id="1452" name="Google Shape;1452;p112"/>
          <p:cNvSpPr txBox="1"/>
          <p:nvPr/>
        </p:nvSpPr>
        <p:spPr>
          <a:xfrm>
            <a:off x="490154" y="1872441"/>
            <a:ext cx="6330462" cy="213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(소괄호) 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Tuple 만들 때 소괄호 사용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[대괄호] 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List 만들 때 대괄호 사용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{중괄호} 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Dictionary 만들 때 중괄호 사용 </a:t>
            </a:r>
            <a:endParaRPr/>
          </a:p>
        </p:txBody>
      </p:sp>
      <p:pic>
        <p:nvPicPr>
          <p:cNvPr id="1453" name="Google Shape;145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5925" y="2830780"/>
            <a:ext cx="2418222" cy="7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311" y="1917557"/>
            <a:ext cx="2409428" cy="7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5523" y="3607493"/>
            <a:ext cx="2963421" cy="79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1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1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Python 자료형 특징</a:t>
            </a:r>
            <a:endParaRPr/>
          </a:p>
        </p:txBody>
      </p:sp>
      <p:sp>
        <p:nvSpPr>
          <p:cNvPr id="1462" name="Google Shape;1462;p113"/>
          <p:cNvSpPr txBox="1"/>
          <p:nvPr/>
        </p:nvSpPr>
        <p:spPr>
          <a:xfrm>
            <a:off x="286026" y="1015257"/>
            <a:ext cx="7455877" cy="550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b="1"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 </a:t>
            </a:r>
            <a:endParaRPr b="1"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265" lvl="1" marL="58030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내용을 변경 할 수 있다. </a:t>
            </a:r>
            <a:endParaRPr/>
          </a:p>
          <a:p>
            <a:pPr indent="-158265" lvl="1" marL="58030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리스트 함수를 사용하여 항목을 삽입하거나 삭제 가능하다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b="1"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</a:t>
            </a:r>
            <a:endParaRPr b="1"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메모리에서 빠르게 동작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항목을 삽입하거나 삭제 불가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5"/>
              <a:buFont typeface="Noto Sans Symbols"/>
              <a:buChar char="✔"/>
            </a:pPr>
            <a:r>
              <a:rPr b="1"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 </a:t>
            </a:r>
            <a:endParaRPr b="1"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항목을 가리키는 고유한 이름을 가진다(키)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인덱스로 키 이름을 사용한다. -&gt; 정해진 순서가 없다.(Unordered)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값에는 문자열, 정수, 실수, Tuple과 List가 사용 가능하다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콜론으로 키와 값을 구분하고 키 값은 중복되면 안된다.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 값을 중복으로 입력은 가능하지만 어느 값을 가져올지는 모른다. 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 table을 사용하여 속도가 빠르다. </a:t>
            </a:r>
            <a:endParaRPr/>
          </a:p>
        </p:txBody>
      </p:sp>
      <p:sp>
        <p:nvSpPr>
          <p:cNvPr id="1463" name="Google Shape;1463;p11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Python 자료형 특징 </a:t>
            </a:r>
            <a:endParaRPr/>
          </a:p>
        </p:txBody>
      </p:sp>
      <p:sp>
        <p:nvSpPr>
          <p:cNvPr id="1469" name="Google Shape;1469;p114"/>
          <p:cNvSpPr txBox="1"/>
          <p:nvPr/>
        </p:nvSpPr>
        <p:spPr>
          <a:xfrm>
            <a:off x="279138" y="1035685"/>
            <a:ext cx="8546873" cy="3160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Tuple의 존재 이유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연산을 더 효율적으로 만들어 주고, 또 어떤 연산을 안전하게 만들어 주기 때문입니다.</a:t>
            </a:r>
            <a:endParaRPr/>
          </a:p>
          <a:p>
            <a:pPr indent="-16998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 생성되고 나면 변경 할 수 없기 때문에 Tuple은 항목을 추가/삭제 할 수 있는 자료형이 아니라 여러 부분으로 이루어진 단일 객체라고 이해하는 것이 편합니다.</a:t>
            </a:r>
            <a:endParaRPr/>
          </a:p>
          <a:p>
            <a:pPr indent="-16998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개발자들은 List가 더 유연성이 있기 때문에 Tuple 을 완전히 무시하고 리스트만 사용하려는 경향이 있습니다. </a:t>
            </a:r>
            <a:endParaRPr/>
          </a:p>
          <a:p>
            <a:pPr indent="0" lvl="1" marL="42204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리스트가 Tuple 에 비해 컴퓨터 메모리 사용이 많다는 사실만 참고만 하십시요.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1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1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Python 자료형에 대한 질문 </a:t>
            </a:r>
            <a:endParaRPr/>
          </a:p>
        </p:txBody>
      </p:sp>
      <p:sp>
        <p:nvSpPr>
          <p:cNvPr id="1476" name="Google Shape;1476;p115"/>
          <p:cNvSpPr txBox="1"/>
          <p:nvPr/>
        </p:nvSpPr>
        <p:spPr>
          <a:xfrm>
            <a:off x="279138" y="1169057"/>
            <a:ext cx="8546873" cy="4647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Q.  Dictionary은 어디에 사용할 것인가? 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Arial"/>
              <a:buAutoNum type="alphaUcPeriod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값으로 다른 값을 ‘찾을 때’ 사용하며 Dictionary은 그렇기 때문에 Dictionary은 Lookup table이라고 부르기도 합니다..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Q.  List는 어디에 써야 하는가? 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Arial"/>
              <a:buAutoNum type="alphaUcPeriod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리스트는 차례를 지켜야 하는 순서 있는 항목에 사용 숫자로만 값을 찾아도 괜찮을 때 사용합니다.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Q.  Dictionary에서 순서를 지키고 싶은데 어떻게 해야 하는가? 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Arial"/>
              <a:buAutoNum type="alphaUcPeriod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실습을 통해 연습해 보면서 알겠지만 Dictionary은 순서가 일정하지 않습니다.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순서를 지키면서 Dictionary을 사용하고 싶다면 Collections OrderedDict 자료형을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사용해야 한다.  (3.5 이하 버전)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1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Python 나열형(Sequence)</a:t>
            </a:r>
            <a:endParaRPr sz="2215"/>
          </a:p>
        </p:txBody>
      </p:sp>
      <p:sp>
        <p:nvSpPr>
          <p:cNvPr id="1483" name="Google Shape;1483;p116"/>
          <p:cNvSpPr txBox="1"/>
          <p:nvPr/>
        </p:nvSpPr>
        <p:spPr>
          <a:xfrm>
            <a:off x="279139" y="1003154"/>
            <a:ext cx="8088923" cy="4185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자료형 :  문자열, List, Tuple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자료형에 포함된 각 객체는 순서를 가지고 있으며, Index를 사용하여 접근 가능.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: Index는 왜 1이 아닌 0부터 시작하는가?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: </a:t>
            </a: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컴퓨터는 이진수, 즉 비트(이진수)를 이용해 모든 것을 저장한다.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옛날에는 저장 매체의 가격이 매우 비싸서 하나의 비트라도 낭비하지 않기 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위해서 메모리 위치와 List Index와 같은 것들도 0부터 시작하는 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가변과 불변 Sequence  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84" name="Google Shape;1484;p116"/>
          <p:cNvGraphicFramePr/>
          <p:nvPr/>
        </p:nvGraphicFramePr>
        <p:xfrm>
          <a:off x="527718" y="51890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3502025"/>
                <a:gridCol w="3502025"/>
              </a:tblGrid>
              <a:tr h="41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가변 나열형</a:t>
                      </a:r>
                      <a:endParaRPr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불변 나열형</a:t>
                      </a:r>
                      <a:endParaRPr/>
                    </a:p>
                  </a:txBody>
                  <a:tcPr marT="42200" marB="42200" marR="84400" marL="84400"/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str, tuple, range</a:t>
                      </a:r>
                      <a:endParaRPr sz="16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sp>
        <p:nvSpPr>
          <p:cNvPr id="1485" name="Google Shape;1485;p11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17"/>
          <p:cNvSpPr txBox="1"/>
          <p:nvPr/>
        </p:nvSpPr>
        <p:spPr>
          <a:xfrm>
            <a:off x="279138" y="1003154"/>
            <a:ext cx="8546873" cy="552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문장 또는 텍스트 블록에 특정 단어가 나타나는 빈도를 확인하는 것은 Word Cloud나 단어 분석의 다양한 형태를 생성하는데 도움이 된다. 특히 많은 양의 텍스트를 확인할수록 더 활용도가 높아진다.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파일을 읽은 다음 파일에서 사용된 단어의 빈도를 세는 프로그램을 작성하시요. 단어의 빈도를 측정한 후에는 단어와 빈도를 히스토그램 형태로 화면에 출력하시요.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출력 예</a:t>
            </a:r>
            <a:endParaRPr b="1"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작성된 프로그램에서 출력된 결과 </a:t>
            </a:r>
            <a:endParaRPr b="1"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제약조건 </a:t>
            </a:r>
            <a:endParaRPr b="1"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가장 많이 사용된 단어를 맨 위에, 가장 적게 사용된 단어를 마지막에 나타나도록 구현할 것 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1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단어 빈도 탐색 </a:t>
            </a:r>
            <a:endParaRPr sz="2215"/>
          </a:p>
        </p:txBody>
      </p:sp>
      <p:sp>
        <p:nvSpPr>
          <p:cNvPr id="1492" name="Google Shape;1492;p117"/>
          <p:cNvSpPr txBox="1"/>
          <p:nvPr/>
        </p:nvSpPr>
        <p:spPr>
          <a:xfrm>
            <a:off x="4552575" y="1970680"/>
            <a:ext cx="267124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 :  **********************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  :  **********************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 :  ********************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  :  ****************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love,  :  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널  :  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 :  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난  :  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  :  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위해서라면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척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수가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있었어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I'm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날  :  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don't  :  *****</a:t>
            </a:r>
            <a:endParaRPr/>
          </a:p>
        </p:txBody>
      </p:sp>
      <p:sp>
        <p:nvSpPr>
          <p:cNvPr id="1493" name="Google Shape;1493;p11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1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</a:t>
            </a:r>
            <a:endParaRPr/>
          </a:p>
        </p:txBody>
      </p:sp>
      <p:sp>
        <p:nvSpPr>
          <p:cNvPr id="1499" name="Google Shape;1499;p118"/>
          <p:cNvSpPr txBox="1"/>
          <p:nvPr/>
        </p:nvSpPr>
        <p:spPr>
          <a:xfrm>
            <a:off x="279138" y="1003154"/>
            <a:ext cx="8768609" cy="166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집합은 여러 값을 순서 없이 그리고 중복 없이 모아 놓은 자료형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파이썬에서는 set과 frozenset 두 가지 집합 자료형을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set은 변경 가능한 집합, frozenset은 변경 불가능한 집합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 가능한(Iterable) 객체로부터 집합을 만들 수 있지만 모든 데이터가 집합의 원소로 사용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할수 있는 것은 아니다. Hashable이면서 변경 불가능한 자료형만이 집합의 원소로 사용 </a:t>
            </a:r>
            <a:endParaRPr/>
          </a:p>
        </p:txBody>
      </p:sp>
      <p:pic>
        <p:nvPicPr>
          <p:cNvPr id="1500" name="Google Shape;150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2830780"/>
            <a:ext cx="2286319" cy="298100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18"/>
          <p:cNvSpPr/>
          <p:nvPr/>
        </p:nvSpPr>
        <p:spPr>
          <a:xfrm>
            <a:off x="942065" y="4882872"/>
            <a:ext cx="1678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18"/>
          <p:cNvSpPr txBox="1"/>
          <p:nvPr/>
        </p:nvSpPr>
        <p:spPr>
          <a:xfrm>
            <a:off x="3553298" y="3872964"/>
            <a:ext cx="3570208" cy="89319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빈 집합을 생성할 때 {}를 사용할 수 없는 이유는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중괄호 {}를 사용하면 빈 사전으로 인식되기 때문에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set() 함수를 사용하여 빈 사전을 생성합니다.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18"/>
          <p:cNvSpPr/>
          <p:nvPr/>
        </p:nvSpPr>
        <p:spPr>
          <a:xfrm>
            <a:off x="671235" y="3657783"/>
            <a:ext cx="11964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4" name="Google Shape;1504;p118"/>
          <p:cNvCxnSpPr>
            <a:stCxn id="1502" idx="1"/>
          </p:cNvCxnSpPr>
          <p:nvPr/>
        </p:nvCxnSpPr>
        <p:spPr>
          <a:xfrm rot="10800000">
            <a:off x="1726898" y="3913361"/>
            <a:ext cx="1826400" cy="406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5" name="Google Shape;1505;p118"/>
          <p:cNvCxnSpPr>
            <a:stCxn id="1502" idx="1"/>
            <a:endCxn id="1501" idx="3"/>
          </p:cNvCxnSpPr>
          <p:nvPr/>
        </p:nvCxnSpPr>
        <p:spPr>
          <a:xfrm flipH="1">
            <a:off x="1109798" y="4319561"/>
            <a:ext cx="2443500" cy="692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6" name="Google Shape;1506;p11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1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메서드</a:t>
            </a:r>
            <a:endParaRPr sz="2215"/>
          </a:p>
        </p:txBody>
      </p:sp>
      <p:graphicFrame>
        <p:nvGraphicFramePr>
          <p:cNvPr id="1512" name="Google Shape;1512;p119"/>
          <p:cNvGraphicFramePr/>
          <p:nvPr/>
        </p:nvGraphicFramePr>
        <p:xfrm>
          <a:off x="279138" y="1169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{5C6486EE-2EF0-41F5-9660-20A74853D868}</a:tableStyleId>
              </a:tblPr>
              <a:tblGrid>
                <a:gridCol w="3595025"/>
                <a:gridCol w="1179100"/>
                <a:gridCol w="3772750"/>
              </a:tblGrid>
              <a:tr h="44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연산 </a:t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동등한 표현 </a:t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내용 </a:t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s.update(t)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 |= t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s와 t의 합집합을 s에 저장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4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s.intersection_update(t)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 &amp;= t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s와 t의 교집합을 s에 저장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4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s.difference_update(t)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 -= t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s와 t의 차집합을 s에 저장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70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s.symmetric_difference_update(t)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 ^= t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s와 t의 배타집합을 s에 저장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s.add(x)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75"/>
                        <a:buFont typeface="Noto Sans Symbols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원소 x를 s에 추가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s.remove(x)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75"/>
                        <a:buFont typeface="Noto Sans Symbols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원소 x를 s에서 제거; 없으면 KeyError 예외 발생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s.discard(x)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75"/>
                        <a:buFont typeface="Noto Sans Symbols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원소 x가 있다면 s에서 제거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62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s.pop()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75"/>
                        <a:buFont typeface="Noto Sans Symbols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s에서 임의의 원소를 하나 리턴하고 집합에서는 제거;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빈 집합이면 KeyError 예외 발생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  <a:tr h="40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/>
                        <a:t>s.clear() 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975"/>
                        <a:buFont typeface="Noto Sans Symbols"/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집합 s의 모든 원소 삭제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1513" name="Google Shape;1513;p11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설치(4/9)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220980" y="1176218"/>
            <a:ext cx="892302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윈도우 시작버튼 🡪 Python 3.6 폴더 🡪 IDLE (Python 3.6 64-bit) 실행  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명령 프롬프트 실행을 실행한 후 아래 명령어들이 정상적으로 동작해야 합니다.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89" y="1624851"/>
            <a:ext cx="2443636" cy="18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 b="0" l="0" r="0" t="2926"/>
          <a:stretch/>
        </p:blipFill>
        <p:spPr>
          <a:xfrm>
            <a:off x="584719" y="4278384"/>
            <a:ext cx="6221297" cy="1830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/>
          <p:nvPr/>
        </p:nvSpPr>
        <p:spPr>
          <a:xfrm>
            <a:off x="1440152" y="4874367"/>
            <a:ext cx="521998" cy="17388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1410747" y="5525528"/>
            <a:ext cx="392653" cy="17388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/>
          <p:nvPr/>
        </p:nvSpPr>
        <p:spPr>
          <a:xfrm>
            <a:off x="7079658" y="4223206"/>
            <a:ext cx="1790700" cy="584258"/>
          </a:xfrm>
          <a:prstGeom prst="wedgeRectCallout">
            <a:avLst>
              <a:gd fmla="val -64450" name="adj1"/>
              <a:gd fmla="val 42922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종료 할 때 quit()를 실행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2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원소 추가</a:t>
            </a:r>
            <a:endParaRPr sz="2215"/>
          </a:p>
        </p:txBody>
      </p:sp>
      <p:pic>
        <p:nvPicPr>
          <p:cNvPr id="1519" name="Google Shape;151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7" y="1783456"/>
            <a:ext cx="2347874" cy="490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20"/>
          <p:cNvSpPr txBox="1"/>
          <p:nvPr/>
        </p:nvSpPr>
        <p:spPr>
          <a:xfrm>
            <a:off x="2933016" y="2182270"/>
            <a:ext cx="2820003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집합에 add를 사용해 원소를 추가</a:t>
            </a:r>
            <a:endParaRPr/>
          </a:p>
        </p:txBody>
      </p:sp>
      <p:sp>
        <p:nvSpPr>
          <p:cNvPr id="1521" name="Google Shape;1521;p120"/>
          <p:cNvSpPr txBox="1"/>
          <p:nvPr/>
        </p:nvSpPr>
        <p:spPr>
          <a:xfrm>
            <a:off x="2902050" y="3085497"/>
            <a:ext cx="3680431" cy="523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메서드를 사용해 리스트 원소를 추가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a U {4,5,6} 합집합과 동일</a:t>
            </a:r>
            <a:endParaRPr/>
          </a:p>
        </p:txBody>
      </p:sp>
      <p:sp>
        <p:nvSpPr>
          <p:cNvPr id="1522" name="Google Shape;1522;p120"/>
          <p:cNvSpPr txBox="1"/>
          <p:nvPr/>
        </p:nvSpPr>
        <p:spPr>
          <a:xfrm>
            <a:off x="2952661" y="4109869"/>
            <a:ext cx="3456011" cy="523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메서드를 사용해 집합 원소를 추가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a U 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0"/>
          <p:cNvSpPr txBox="1"/>
          <p:nvPr/>
        </p:nvSpPr>
        <p:spPr>
          <a:xfrm>
            <a:off x="2910911" y="5771592"/>
            <a:ext cx="3294492" cy="523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개 이상의 인수를 지정할 수 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리스트와 집합을 혼합해서 사용 가능 </a:t>
            </a:r>
            <a:endParaRPr/>
          </a:p>
        </p:txBody>
      </p:sp>
      <p:sp>
        <p:nvSpPr>
          <p:cNvPr id="1524" name="Google Shape;1524;p120"/>
          <p:cNvSpPr txBox="1"/>
          <p:nvPr/>
        </p:nvSpPr>
        <p:spPr>
          <a:xfrm>
            <a:off x="317989" y="1028078"/>
            <a:ext cx="8630889" cy="730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 객체에 원소를 추가하는 메서드로는 add()와 update()가 있습니다.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add() 메서드는 한 원소를 추가하고, update()메서드는 주어진 객체에 대해 합집합 연산을 합니다.</a:t>
            </a:r>
            <a:endParaRPr sz="1477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2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68" y="1567870"/>
            <a:ext cx="4845238" cy="4810063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2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원소 제거</a:t>
            </a:r>
            <a:endParaRPr sz="2215"/>
          </a:p>
        </p:txBody>
      </p:sp>
      <p:sp>
        <p:nvSpPr>
          <p:cNvPr id="1532" name="Google Shape;1532;p121"/>
          <p:cNvSpPr txBox="1"/>
          <p:nvPr/>
        </p:nvSpPr>
        <p:spPr>
          <a:xfrm>
            <a:off x="317989" y="1028079"/>
            <a:ext cx="7463710" cy="31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 객체에 원소를 제거하는 메서드로는 clear(), discard(), pop(), remove()가 있다.  </a:t>
            </a:r>
            <a:endParaRPr sz="1477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3" name="Google Shape;1533;p121"/>
          <p:cNvSpPr txBox="1"/>
          <p:nvPr/>
        </p:nvSpPr>
        <p:spPr>
          <a:xfrm>
            <a:off x="2737563" y="1991630"/>
            <a:ext cx="133241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원소를 제거</a:t>
            </a:r>
            <a:endParaRPr/>
          </a:p>
        </p:txBody>
      </p:sp>
      <p:sp>
        <p:nvSpPr>
          <p:cNvPr id="1534" name="Google Shape;1534;p121"/>
          <p:cNvSpPr txBox="1"/>
          <p:nvPr/>
        </p:nvSpPr>
        <p:spPr>
          <a:xfrm>
            <a:off x="2737563" y="3278051"/>
            <a:ext cx="1749197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원소 하나를 제거 한다.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1"/>
          <p:cNvSpPr txBox="1"/>
          <p:nvPr/>
        </p:nvSpPr>
        <p:spPr>
          <a:xfrm>
            <a:off x="2737563" y="4359566"/>
            <a:ext cx="4163319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제거할 원소가 존재하지 않아도 아무런 문제가 되지 않는다.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1"/>
          <p:cNvSpPr txBox="1"/>
          <p:nvPr/>
        </p:nvSpPr>
        <p:spPr>
          <a:xfrm>
            <a:off x="2737562" y="4748291"/>
            <a:ext cx="2217082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discard()처럼 원소를 제거한다.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1"/>
          <p:cNvSpPr txBox="1"/>
          <p:nvPr/>
        </p:nvSpPr>
        <p:spPr>
          <a:xfrm>
            <a:off x="2737562" y="5103417"/>
            <a:ext cx="4931671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discard()와 다른 점은 제거할 원소가 존재하지 않으면 Error가 발생된다.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8" name="Google Shape;153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0615" y="1560965"/>
            <a:ext cx="2391895" cy="212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21"/>
          <p:cNvSpPr txBox="1"/>
          <p:nvPr/>
        </p:nvSpPr>
        <p:spPr>
          <a:xfrm>
            <a:off x="6673376" y="1651687"/>
            <a:ext cx="1983235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원소를 하나씩 꺼내고 삭제</a:t>
            </a:r>
            <a:endParaRPr/>
          </a:p>
        </p:txBody>
      </p:sp>
      <p:sp>
        <p:nvSpPr>
          <p:cNvPr id="1540" name="Google Shape;1540;p121"/>
          <p:cNvSpPr txBox="1"/>
          <p:nvPr/>
        </p:nvSpPr>
        <p:spPr>
          <a:xfrm>
            <a:off x="6673375" y="2368905"/>
            <a:ext cx="1983235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원소를 하나씩 꺼내고 삭제</a:t>
            </a:r>
            <a:endParaRPr/>
          </a:p>
        </p:txBody>
      </p:sp>
      <p:sp>
        <p:nvSpPr>
          <p:cNvPr id="1541" name="Google Shape;1541;p12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2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연산</a:t>
            </a:r>
            <a:endParaRPr sz="2215"/>
          </a:p>
        </p:txBody>
      </p:sp>
      <p:sp>
        <p:nvSpPr>
          <p:cNvPr id="1547" name="Google Shape;1547;p122"/>
          <p:cNvSpPr txBox="1"/>
          <p:nvPr/>
        </p:nvSpPr>
        <p:spPr>
          <a:xfrm>
            <a:off x="317989" y="1028079"/>
            <a:ext cx="8521115" cy="31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union(합집합), intersection(교집합), difference(차집합), symmetric_difference(대칭 차집합)  </a:t>
            </a:r>
            <a:endParaRPr sz="1477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8" name="Google Shape;154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1324220"/>
            <a:ext cx="3323446" cy="44976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22"/>
          <p:cNvSpPr txBox="1"/>
          <p:nvPr/>
        </p:nvSpPr>
        <p:spPr>
          <a:xfrm>
            <a:off x="3966751" y="2254786"/>
            <a:ext cx="1747594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합집합 A | B 와 동일</a:t>
            </a:r>
            <a:endParaRPr/>
          </a:p>
        </p:txBody>
      </p:sp>
      <p:sp>
        <p:nvSpPr>
          <p:cNvPr id="1550" name="Google Shape;1550;p122"/>
          <p:cNvSpPr txBox="1"/>
          <p:nvPr/>
        </p:nvSpPr>
        <p:spPr>
          <a:xfrm>
            <a:off x="3966751" y="2996128"/>
            <a:ext cx="1167307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교집합 A &amp; 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22"/>
          <p:cNvSpPr txBox="1"/>
          <p:nvPr/>
        </p:nvSpPr>
        <p:spPr>
          <a:xfrm>
            <a:off x="3966750" y="3717102"/>
            <a:ext cx="2012089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인수가 2개 이상도 가능</a:t>
            </a:r>
            <a:endParaRPr/>
          </a:p>
        </p:txBody>
      </p:sp>
      <p:sp>
        <p:nvSpPr>
          <p:cNvPr id="1552" name="Google Shape;1552;p122"/>
          <p:cNvSpPr txBox="1"/>
          <p:nvPr/>
        </p:nvSpPr>
        <p:spPr>
          <a:xfrm>
            <a:off x="3966751" y="4458445"/>
            <a:ext cx="1099981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차집합 A - 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22"/>
          <p:cNvSpPr txBox="1"/>
          <p:nvPr/>
        </p:nvSpPr>
        <p:spPr>
          <a:xfrm>
            <a:off x="3966751" y="5256072"/>
            <a:ext cx="1534394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대칭 차집합 A ^ 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22"/>
          <p:cNvSpPr txBox="1"/>
          <p:nvPr/>
        </p:nvSpPr>
        <p:spPr>
          <a:xfrm>
            <a:off x="431441" y="6021289"/>
            <a:ext cx="7207742" cy="54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결과가 반영되기를 원하면 update(), intersection_update(), difference_update(),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symmetric_difference_update() 메서드를 사용하시면 됩니다.</a:t>
            </a:r>
            <a:endParaRPr sz="1477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12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23"/>
          <p:cNvSpPr txBox="1"/>
          <p:nvPr>
            <p:ph type="title"/>
          </p:nvPr>
        </p:nvSpPr>
        <p:spPr>
          <a:xfrm>
            <a:off x="258414" y="299996"/>
            <a:ext cx="8157040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연산, 집합 내장(Set Comprehension)</a:t>
            </a:r>
            <a:endParaRPr/>
          </a:p>
        </p:txBody>
      </p:sp>
      <p:pic>
        <p:nvPicPr>
          <p:cNvPr id="1561" name="Google Shape;156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38" y="1012467"/>
            <a:ext cx="3295828" cy="400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23"/>
          <p:cNvSpPr txBox="1"/>
          <p:nvPr/>
        </p:nvSpPr>
        <p:spPr>
          <a:xfrm>
            <a:off x="3641435" y="1065418"/>
            <a:ext cx="835485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멤버 검사</a:t>
            </a:r>
            <a:endParaRPr/>
          </a:p>
        </p:txBody>
      </p:sp>
      <p:sp>
        <p:nvSpPr>
          <p:cNvPr id="1563" name="Google Shape;1563;p123"/>
          <p:cNvSpPr txBox="1"/>
          <p:nvPr/>
        </p:nvSpPr>
        <p:spPr>
          <a:xfrm>
            <a:off x="3660446" y="3059486"/>
            <a:ext cx="57419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⊃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23"/>
          <p:cNvSpPr txBox="1"/>
          <p:nvPr/>
        </p:nvSpPr>
        <p:spPr>
          <a:xfrm>
            <a:off x="3641435" y="3790644"/>
            <a:ext cx="57419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⊂ 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23"/>
          <p:cNvSpPr txBox="1"/>
          <p:nvPr/>
        </p:nvSpPr>
        <p:spPr>
          <a:xfrm>
            <a:off x="3641436" y="4465518"/>
            <a:ext cx="1675459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교집합이 공집합인가?</a:t>
            </a:r>
            <a:endParaRPr/>
          </a:p>
        </p:txBody>
      </p:sp>
      <p:pic>
        <p:nvPicPr>
          <p:cNvPr id="1566" name="Google Shape;1566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139" y="5157192"/>
            <a:ext cx="3103430" cy="12629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23"/>
          <p:cNvSpPr txBox="1"/>
          <p:nvPr/>
        </p:nvSpPr>
        <p:spPr>
          <a:xfrm>
            <a:off x="3641435" y="5135606"/>
            <a:ext cx="4353772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중괄호{}를 이용하면 for문을 통해서 집합을 생성할 수 있다</a:t>
            </a:r>
            <a:endParaRPr/>
          </a:p>
        </p:txBody>
      </p:sp>
      <p:sp>
        <p:nvSpPr>
          <p:cNvPr id="1568" name="Google Shape;1568;p12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2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집합(set) 연산</a:t>
            </a:r>
            <a:endParaRPr sz="2215"/>
          </a:p>
        </p:txBody>
      </p:sp>
      <p:sp>
        <p:nvSpPr>
          <p:cNvPr id="1574" name="Google Shape;1574;p124"/>
          <p:cNvSpPr/>
          <p:nvPr/>
        </p:nvSpPr>
        <p:spPr>
          <a:xfrm>
            <a:off x="384459" y="1169057"/>
            <a:ext cx="4054604" cy="3600986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= set( [1,2,3,4,5,6,7,8,9] 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A[0]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Traceback (most recent call last):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File "&lt;pyshell#46&gt;", line 1, in -toplevel-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A[0]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TypeError: unindexable object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A[1:4]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Traceback (most recent call last):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File "&lt;pyshell#47&gt;", line 1, in -toplevel-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A[1:4]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TypeError: unsubscriptable object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A.sort()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Traceback (most recent call last):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File "&lt;pyshell#59&gt;", line 1, in -toplevel-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A.sort()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AttributeError: 'set' object has no attribute 'sort' </a:t>
            </a:r>
            <a:endParaRPr/>
          </a:p>
        </p:txBody>
      </p:sp>
      <p:sp>
        <p:nvSpPr>
          <p:cNvPr id="1575" name="Google Shape;1575;p124"/>
          <p:cNvSpPr/>
          <p:nvPr/>
        </p:nvSpPr>
        <p:spPr>
          <a:xfrm>
            <a:off x="4837876" y="1169057"/>
            <a:ext cx="3921666" cy="290586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list(A)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 2, 3, 4, 5, 6, 7, 8, 9]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tuple(A)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(1, 2, 3, 4, 5, 6, 7, 8, 9)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= set( [1,2,3,4,5,6,7,8,9] 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for ele in A: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print ele,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1 2 3 4 5 6 7 8 9 </a:t>
            </a:r>
            <a:endParaRPr/>
          </a:p>
        </p:txBody>
      </p:sp>
      <p:pic>
        <p:nvPicPr>
          <p:cNvPr id="1576" name="Google Shape;157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7876" y="3495469"/>
            <a:ext cx="3578969" cy="240942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24"/>
          <p:cNvSpPr txBox="1"/>
          <p:nvPr/>
        </p:nvSpPr>
        <p:spPr>
          <a:xfrm>
            <a:off x="4584642" y="5904898"/>
            <a:ext cx="43999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⮚"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집합은 중복을 허용하지 않는다. 이 성질을 활용하여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리스트의 중복값을 제거할 수 있습니다.</a:t>
            </a:r>
            <a:endParaRPr/>
          </a:p>
        </p:txBody>
      </p:sp>
      <p:sp>
        <p:nvSpPr>
          <p:cNvPr id="1578" name="Google Shape;1578;p124"/>
          <p:cNvSpPr/>
          <p:nvPr/>
        </p:nvSpPr>
        <p:spPr>
          <a:xfrm>
            <a:off x="384459" y="4999422"/>
            <a:ext cx="4054604" cy="81560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형변환과 집합을 사용하여 리스트의 중복값 제거하기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= [1,1,1,1,2,2,2,2]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list(set(A)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 2] </a:t>
            </a:r>
            <a:endParaRPr/>
          </a:p>
        </p:txBody>
      </p:sp>
      <p:sp>
        <p:nvSpPr>
          <p:cNvPr id="1579" name="Google Shape;1579;p12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25"/>
          <p:cNvSpPr txBox="1"/>
          <p:nvPr/>
        </p:nvSpPr>
        <p:spPr>
          <a:xfrm>
            <a:off x="1876318" y="2346645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함수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2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20"/>
              <a:buFont typeface="Calibri"/>
              <a:buNone/>
            </a:pPr>
            <a:r>
              <a:rPr lang="en-US" sz="2220"/>
              <a:t>주석</a:t>
            </a:r>
            <a:endParaRPr sz="2220"/>
          </a:p>
        </p:txBody>
      </p:sp>
      <p:sp>
        <p:nvSpPr>
          <p:cNvPr id="1590" name="Google Shape;1590;p12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1" name="Google Shape;159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81" y="2645128"/>
            <a:ext cx="3589322" cy="385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26"/>
          <p:cNvSpPr/>
          <p:nvPr/>
        </p:nvSpPr>
        <p:spPr>
          <a:xfrm>
            <a:off x="556943" y="2639509"/>
            <a:ext cx="2725226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26"/>
          <p:cNvSpPr/>
          <p:nvPr/>
        </p:nvSpPr>
        <p:spPr>
          <a:xfrm>
            <a:off x="517396" y="3431261"/>
            <a:ext cx="2987804" cy="338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26"/>
          <p:cNvSpPr txBox="1"/>
          <p:nvPr/>
        </p:nvSpPr>
        <p:spPr>
          <a:xfrm>
            <a:off x="3368147" y="2646254"/>
            <a:ext cx="2021707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줄에 주석이 적혀있다.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126"/>
          <p:cNvSpPr txBox="1"/>
          <p:nvPr/>
        </p:nvSpPr>
        <p:spPr>
          <a:xfrm>
            <a:off x="3576638" y="3429000"/>
            <a:ext cx="3054041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#를 사용하여 한줄씩 주석처리가 되어 있다</a:t>
            </a:r>
            <a:endParaRPr/>
          </a:p>
        </p:txBody>
      </p:sp>
      <p:sp>
        <p:nvSpPr>
          <p:cNvPr id="1596" name="Google Shape;1596;p126"/>
          <p:cNvSpPr txBox="1"/>
          <p:nvPr/>
        </p:nvSpPr>
        <p:spPr>
          <a:xfrm>
            <a:off x="145983" y="891885"/>
            <a:ext cx="8734926" cy="199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주석(Comment)은 코드를 설명하는 내용이나 참고할 사항 등을 코드 내에 기술하기 위해 사용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프로그램의 실행에는 전혀 영향을 미치지 않습니다.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주석은 줄 어디에서나 시작 할 수 있습니다.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한줄에서 # 다음에 나오는 텍스트는 주석으로 취급합니다.</a:t>
            </a:r>
            <a:endParaRPr/>
          </a:p>
          <a:p>
            <a:pPr indent="-889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줄의 주석을 작성할 때는 """ """ 사이에 작성하면 됩니다. 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함수(Function)</a:t>
            </a:r>
            <a:br>
              <a:rPr lang="en-US" sz="2200"/>
            </a:br>
            <a:endParaRPr sz="2200"/>
          </a:p>
        </p:txBody>
      </p:sp>
      <p:sp>
        <p:nvSpPr>
          <p:cNvPr id="1602" name="Google Shape;1602;p12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3" name="Google Shape;1603;p127"/>
          <p:cNvSpPr txBox="1"/>
          <p:nvPr/>
        </p:nvSpPr>
        <p:spPr>
          <a:xfrm>
            <a:off x="176463" y="1195137"/>
            <a:ext cx="8734926" cy="394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함수의 정의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컴퓨터 프로그래밍에서 사용하는 개념 중 같은 반복하지 말자는  의미로 DRY(Don't Repeat Yourself)라는 말이 있습니다.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작업을 수행 할 때마다 코드를 여러 번 작성하는 대신 해당 코드를 가진 함수를 호출합니다.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함수의 생성규칙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함수는 def 키워드 뒤에 함수 이름을 적어서 만든다.  함수 이름 뒤에는 항상 괄호가 붙습니다.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def 함수_이름():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인자값을 받는다면 괄호 안에 인자 이름을 넣고 여러 개일 경우 쉼표로 분리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정의 끝에는 항상 콜론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2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 생성</a:t>
            </a:r>
            <a:br>
              <a:rPr lang="en-US" sz="2200"/>
            </a:br>
            <a:endParaRPr sz="2200"/>
          </a:p>
        </p:txBody>
      </p:sp>
      <p:sp>
        <p:nvSpPr>
          <p:cNvPr id="1609" name="Google Shape;1609;p12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0" name="Google Shape;161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923" y="1894039"/>
            <a:ext cx="2677886" cy="114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128"/>
          <p:cNvGrpSpPr/>
          <p:nvPr/>
        </p:nvGrpSpPr>
        <p:grpSpPr>
          <a:xfrm>
            <a:off x="6138483" y="2038055"/>
            <a:ext cx="1905000" cy="1221684"/>
            <a:chOff x="704528" y="3663156"/>
            <a:chExt cx="1905000" cy="1221684"/>
          </a:xfrm>
        </p:grpSpPr>
        <p:pic>
          <p:nvPicPr>
            <p:cNvPr id="1612" name="Google Shape;1612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528" y="3663156"/>
              <a:ext cx="1905000" cy="1221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128"/>
            <p:cNvSpPr/>
            <p:nvPr/>
          </p:nvSpPr>
          <p:spPr>
            <a:xfrm>
              <a:off x="1733228" y="3777329"/>
              <a:ext cx="337457" cy="49666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4" name="Google Shape;1614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0592" y="4267535"/>
            <a:ext cx="5745850" cy="226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28"/>
          <p:cNvSpPr/>
          <p:nvPr/>
        </p:nvSpPr>
        <p:spPr>
          <a:xfrm>
            <a:off x="2098148" y="6203612"/>
            <a:ext cx="2106812" cy="21744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28"/>
          <p:cNvSpPr/>
          <p:nvPr/>
        </p:nvSpPr>
        <p:spPr>
          <a:xfrm>
            <a:off x="5119167" y="5959106"/>
            <a:ext cx="3239293" cy="529005"/>
          </a:xfrm>
          <a:prstGeom prst="wedgeRectCallout">
            <a:avLst>
              <a:gd fmla="val -57418" name="adj1"/>
              <a:gd fmla="val 1524" name="adj2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say_hi라는 이름을 가진 함수가 정의되지 않았다고 오류가 발생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28"/>
          <p:cNvSpPr txBox="1"/>
          <p:nvPr/>
        </p:nvSpPr>
        <p:spPr>
          <a:xfrm>
            <a:off x="302399" y="1235242"/>
            <a:ext cx="8568885" cy="5233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다음에는 코드는 아무것도 출력하지 않는다. 함수를 정의하긴 했지만 호출하지 않기 때문에 아무것도 출력 되지 않습니다. 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함수를 호출 할 때는 항상 소괄호를 붙어야 한다.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사용은 함수 생성 뒤에 사용할 수 있다. 함수를 생성 전에 호출하면 다음과 같은 오류가 발생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9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함수는 인자를 전달 받아서 사용할 수 있습니다..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인자는 함수 안에서 사용할 수 있는 변수 이름입니다.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선언 시 인자를 정의하게 되면 이후부터는 함수를 호출할 때 항상 인자 값을 전달.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그렇지 않으면 다음과 같이 에러가 발생.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3" name="Google Shape;162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024" y="1731249"/>
            <a:ext cx="3312368" cy="216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12" y="4479479"/>
            <a:ext cx="6768752" cy="203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29"/>
          <p:cNvSpPr/>
          <p:nvPr/>
        </p:nvSpPr>
        <p:spPr>
          <a:xfrm>
            <a:off x="1568624" y="5949280"/>
            <a:ext cx="3962400" cy="4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29"/>
          <p:cNvSpPr/>
          <p:nvPr/>
        </p:nvSpPr>
        <p:spPr>
          <a:xfrm>
            <a:off x="5933539" y="5625244"/>
            <a:ext cx="3078088" cy="648072"/>
          </a:xfrm>
          <a:prstGeom prst="wedgeRectCallout">
            <a:avLst>
              <a:gd fmla="val -61178" name="adj1"/>
              <a:gd fmla="val 7125" name="adj2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Argument(인자)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전달되지 않았다고 에러가 발생</a:t>
            </a:r>
            <a:endParaRPr/>
          </a:p>
        </p:txBody>
      </p:sp>
      <p:sp>
        <p:nvSpPr>
          <p:cNvPr id="1627" name="Google Shape;1627;p12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함수의 인자값</a:t>
            </a:r>
            <a:br>
              <a:rPr lang="en-US" sz="2200"/>
            </a:br>
            <a:endParaRPr sz="2200"/>
          </a:p>
        </p:txBody>
      </p:sp>
      <p:sp>
        <p:nvSpPr>
          <p:cNvPr id="1628" name="Google Shape;1628;p12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77" name="Google Shape;177;p13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설치(5/9)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79" name="Google Shape;179;p13"/>
          <p:cNvSpPr txBox="1"/>
          <p:nvPr/>
        </p:nvSpPr>
        <p:spPr>
          <a:xfrm>
            <a:off x="220980" y="1176218"/>
            <a:ext cx="892302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패키지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소스로 배포되는 패키지 설치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압축 소스 파일(*.tar.gz, *.tgz, *.tar.bz2)을 다운로드합니다.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내려받은 파일의 압축을 해제합니다.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패키지를 설치합니다. </a:t>
            </a:r>
            <a:endParaRPr/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python setup.py install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ex) github에서 Source Code를 받아 아래 명령어를 실행하여 설치합니다. </a:t>
            </a:r>
            <a:endParaRPr/>
          </a:p>
          <a:p>
            <a:pPr indent="-2413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262753" y="5801322"/>
            <a:ext cx="86410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패키지에 따라서는 Visual C++ Build Tools가 필요할 수 있습니다. 아래 url에서 다운로드받아 설치합니다.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http://landinghub.visualstudio.com/visual-cpp-build-tools</a:t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1394930" y="3825380"/>
            <a:ext cx="6901961" cy="193489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C:\test\requests-master&gt;python setup.py install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running install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running bdist_egg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running egg_info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.....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Installed c:\users\test\appdata\local\programs\python\python36\lib\site-packages\chardet-3.0.4-py3.6.egg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Finished processing dependencies for requests==2.18.4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30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함수에 여러 개의 인자를 전달할 수 있습니다.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함수를 정의할 때 소괄호 안에 여러 인자 이름을 ,로 구분하여 넣어주면 됩니다.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호출 할 때도 인자 값을 ,로 분리해서 호출합니다.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4" name="Google Shape;163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11" y="2304850"/>
            <a:ext cx="8435790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30"/>
          <p:cNvSpPr/>
          <p:nvPr/>
        </p:nvSpPr>
        <p:spPr>
          <a:xfrm>
            <a:off x="1332383" y="3362910"/>
            <a:ext cx="1008112" cy="3600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30"/>
          <p:cNvSpPr/>
          <p:nvPr/>
        </p:nvSpPr>
        <p:spPr>
          <a:xfrm>
            <a:off x="2484511" y="3362910"/>
            <a:ext cx="2520280" cy="3600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7" name="Google Shape;1637;p130"/>
          <p:cNvCxnSpPr>
            <a:stCxn id="1635" idx="0"/>
          </p:cNvCxnSpPr>
          <p:nvPr/>
        </p:nvCxnSpPr>
        <p:spPr>
          <a:xfrm flipH="1" rot="10800000">
            <a:off x="1836439" y="2709510"/>
            <a:ext cx="360000" cy="65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38" name="Google Shape;1638;p130"/>
          <p:cNvCxnSpPr/>
          <p:nvPr/>
        </p:nvCxnSpPr>
        <p:spPr>
          <a:xfrm rot="10800000">
            <a:off x="3087048" y="2709464"/>
            <a:ext cx="621599" cy="65344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9" name="Google Shape;1639;p13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함수에 여러 개의 인자값 전달하기 </a:t>
            </a:r>
            <a:endParaRPr/>
          </a:p>
        </p:txBody>
      </p:sp>
      <p:sp>
        <p:nvSpPr>
          <p:cNvPr id="1640" name="Google Shape;1640;p13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31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인자 이름을 각각 지정해서 함수에 전달하는 방법도 있습니다.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함수를 호출 할 때 매개변수 이름에 직접 값을 전달합니다.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인자의 기본값은 원하는 인자에만 설정할 수 있습니다. </a:t>
            </a:r>
            <a:endParaRPr/>
          </a:p>
        </p:txBody>
      </p:sp>
      <p:pic>
        <p:nvPicPr>
          <p:cNvPr id="1646" name="Google Shape;164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839" y="1765159"/>
            <a:ext cx="5688632" cy="3079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31"/>
          <p:cNvSpPr txBox="1"/>
          <p:nvPr/>
        </p:nvSpPr>
        <p:spPr>
          <a:xfrm>
            <a:off x="4456965" y="3413865"/>
            <a:ext cx="4471096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전달하는 매개변수 이름이 잘못되면 Error가 발생한다.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8" name="Google Shape;1648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155" y="5279420"/>
            <a:ext cx="5223740" cy="1288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3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함수에 여러 개의 인자값 전달하기</a:t>
            </a:r>
            <a:br>
              <a:rPr lang="en-US" sz="2200"/>
            </a:br>
            <a:endParaRPr sz="2200"/>
          </a:p>
        </p:txBody>
      </p:sp>
      <p:sp>
        <p:nvSpPr>
          <p:cNvPr id="1650" name="Google Shape;1650;p13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함수의 반환 값 </a:t>
            </a:r>
            <a:br>
              <a:rPr lang="en-US" sz="2200"/>
            </a:br>
            <a:endParaRPr sz="2200"/>
          </a:p>
        </p:txBody>
      </p:sp>
      <p:sp>
        <p:nvSpPr>
          <p:cNvPr id="1656" name="Google Shape;1656;p132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함수는 특정 작업을 수행하고 return 구문을 통하여 데이터를 반환할 수 있습니다.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원하는 어떤 데이터도 반환할 수 있습니다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retur을 호출하게 되면 값을 반환하고 그 함수의 나머지 코드는 더 이상 실행되지 않습니다.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7" name="Google Shape;165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20" y="2125645"/>
            <a:ext cx="3867472" cy="185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520" y="4007349"/>
            <a:ext cx="2206933" cy="213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2"/>
          <p:cNvSpPr txBox="1"/>
          <p:nvPr/>
        </p:nvSpPr>
        <p:spPr>
          <a:xfrm>
            <a:off x="1735986" y="4612180"/>
            <a:ext cx="3030936" cy="523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문에 여러 개의 값을 사용할 경우, 이들은 튜플로 구성하여 전달</a:t>
            </a:r>
            <a:endParaRPr/>
          </a:p>
        </p:txBody>
      </p:sp>
      <p:sp>
        <p:nvSpPr>
          <p:cNvPr id="1660" name="Google Shape;1660;p132"/>
          <p:cNvSpPr txBox="1"/>
          <p:nvPr/>
        </p:nvSpPr>
        <p:spPr>
          <a:xfrm>
            <a:off x="1654106" y="5767452"/>
            <a:ext cx="3030936" cy="5232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튜플로 구성된 결과값이 언패킹되어 x,y에 대입된다.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32"/>
          <p:cNvSpPr/>
          <p:nvPr/>
        </p:nvSpPr>
        <p:spPr>
          <a:xfrm>
            <a:off x="632519" y="5851778"/>
            <a:ext cx="682933" cy="27918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32"/>
          <p:cNvSpPr txBox="1"/>
          <p:nvPr/>
        </p:nvSpPr>
        <p:spPr>
          <a:xfrm>
            <a:off x="5169096" y="2275684"/>
            <a:ext cx="345638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number에 7이 대입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선언된 함수의 로직적용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7은 number % 2이 값이 1이기 때문에 else구문 실행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‘홀수’를 반환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odd_or_even(7)은 ‘홀수’라는 값을 전달 받음 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홀수가 출력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return문 아래의 print문은 어떠한 경우라도 절대 실행될 경우가 없다.</a:t>
            </a:r>
            <a:endParaRPr/>
          </a:p>
        </p:txBody>
      </p:sp>
      <p:sp>
        <p:nvSpPr>
          <p:cNvPr id="1663" name="Google Shape;1663;p13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3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지역변수</a:t>
            </a:r>
            <a:br>
              <a:rPr lang="en-US" sz="2200"/>
            </a:br>
            <a:endParaRPr sz="2200"/>
          </a:p>
        </p:txBody>
      </p:sp>
      <p:sp>
        <p:nvSpPr>
          <p:cNvPr id="1669" name="Google Shape;1669;p133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변수가 사용되는 프로그램의 영역을 유효범위라고 합니다.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calculateTax함수의 매개변수로 price는 함수 내부에서만 사용하는 변수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 외부에서 호출하게 되면 정의되지 않은 값이라고 에러가 출력</a:t>
            </a:r>
            <a:endParaRPr/>
          </a:p>
        </p:txBody>
      </p:sp>
      <p:pic>
        <p:nvPicPr>
          <p:cNvPr id="1670" name="Google Shape;167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10" y="2181163"/>
            <a:ext cx="5680048" cy="395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33"/>
          <p:cNvSpPr/>
          <p:nvPr/>
        </p:nvSpPr>
        <p:spPr>
          <a:xfrm>
            <a:off x="1888379" y="2253171"/>
            <a:ext cx="499345" cy="22400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3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3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전역변수</a:t>
            </a:r>
            <a:br>
              <a:rPr lang="en-US" sz="2200"/>
            </a:br>
            <a:endParaRPr sz="2200"/>
          </a:p>
        </p:txBody>
      </p:sp>
      <p:sp>
        <p:nvSpPr>
          <p:cNvPr id="1678" name="Google Shape;1678;p134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주프로그램 정의된 변수명은 사용자 함수에서 변경하지 않은 이상 전역변수로 선언.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전역변수로 선언되면 프로그램 전체에서 사용이 가능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9" name="Google Shape;167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20" y="1933237"/>
            <a:ext cx="6408712" cy="411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34"/>
          <p:cNvSpPr/>
          <p:nvPr/>
        </p:nvSpPr>
        <p:spPr>
          <a:xfrm>
            <a:off x="776536" y="3229381"/>
            <a:ext cx="1080120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34"/>
          <p:cNvSpPr/>
          <p:nvPr/>
        </p:nvSpPr>
        <p:spPr>
          <a:xfrm>
            <a:off x="4016896" y="2437293"/>
            <a:ext cx="1080120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34"/>
          <p:cNvSpPr txBox="1"/>
          <p:nvPr/>
        </p:nvSpPr>
        <p:spPr>
          <a:xfrm>
            <a:off x="3479304" y="2994535"/>
            <a:ext cx="5299336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your_price가 전역변수로 선언되어 프로그램 전체에서 사용가능</a:t>
            </a:r>
            <a:endParaRPr/>
          </a:p>
        </p:txBody>
      </p:sp>
      <p:sp>
        <p:nvSpPr>
          <p:cNvPr id="1683" name="Google Shape;1683;p13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5"/>
          <p:cNvSpPr txBox="1"/>
          <p:nvPr/>
        </p:nvSpPr>
        <p:spPr>
          <a:xfrm>
            <a:off x="1806649" y="2311811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예외처리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3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예외구문 (try ~ except) 	</a:t>
            </a:r>
            <a:br>
              <a:rPr lang="en-US" sz="2200"/>
            </a:br>
            <a:endParaRPr sz="2200"/>
          </a:p>
        </p:txBody>
      </p:sp>
      <p:sp>
        <p:nvSpPr>
          <p:cNvPr id="1694" name="Google Shape;1694;p136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예외는 프로그램이 무엇인가 잘못되었거나 기대하지 않은 일이 발생했음을 알려주는 방법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프로그램 언어는 예외 구문이 존재합니다.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예시는 list의 index메서드를 사용할 경우 list안에 값이 존재하지 않으면 Error를 출력.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Error를 만나는 순간 프로그램은 종료가 됩니다.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541" y="2629617"/>
            <a:ext cx="5287113" cy="2953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3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3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예외구문(try ~ except ~ else)</a:t>
            </a:r>
            <a:endParaRPr sz="2200"/>
          </a:p>
        </p:txBody>
      </p:sp>
      <p:sp>
        <p:nvSpPr>
          <p:cNvPr id="1702" name="Google Shape;1702;p137"/>
          <p:cNvSpPr txBox="1"/>
          <p:nvPr/>
        </p:nvSpPr>
        <p:spPr>
          <a:xfrm>
            <a:off x="302400" y="1090548"/>
            <a:ext cx="8681180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Error를 만났을 때 프로그램이 종료되지 않고 계속 실행이 될려면 프로그램에게 예외 발생 시 어떻게 동작할지를 알려주면 됩니다.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구문이 try ~ except 블록입니다.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3" name="Google Shape;1703;p137"/>
          <p:cNvGrpSpPr/>
          <p:nvPr/>
        </p:nvGrpSpPr>
        <p:grpSpPr>
          <a:xfrm>
            <a:off x="2736795" y="2029588"/>
            <a:ext cx="5885599" cy="3237920"/>
            <a:chOff x="2905160" y="1824149"/>
            <a:chExt cx="5480003" cy="4165299"/>
          </a:xfrm>
        </p:grpSpPr>
        <p:sp>
          <p:nvSpPr>
            <p:cNvPr id="1704" name="Google Shape;1704;p137"/>
            <p:cNvSpPr/>
            <p:nvPr/>
          </p:nvSpPr>
          <p:spPr>
            <a:xfrm>
              <a:off x="2905160" y="1824149"/>
              <a:ext cx="3276600" cy="477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05" name="Google Shape;1705;p137"/>
            <p:cNvSpPr txBox="1"/>
            <p:nvPr/>
          </p:nvSpPr>
          <p:spPr>
            <a:xfrm>
              <a:off x="6891372" y="2516299"/>
              <a:ext cx="444266" cy="507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try:</a:t>
              </a:r>
              <a:endParaRPr/>
            </a:p>
          </p:txBody>
        </p:sp>
        <p:sp>
          <p:nvSpPr>
            <p:cNvPr id="1706" name="Google Shape;1706;p137"/>
            <p:cNvSpPr txBox="1"/>
            <p:nvPr/>
          </p:nvSpPr>
          <p:spPr>
            <a:xfrm>
              <a:off x="6892960" y="3408473"/>
              <a:ext cx="817584" cy="507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except E:</a:t>
              </a:r>
              <a:endParaRPr/>
            </a:p>
          </p:txBody>
        </p:sp>
        <p:sp>
          <p:nvSpPr>
            <p:cNvPr id="1707" name="Google Shape;1707;p137"/>
            <p:cNvSpPr/>
            <p:nvPr/>
          </p:nvSpPr>
          <p:spPr>
            <a:xfrm>
              <a:off x="7446998" y="2916648"/>
              <a:ext cx="622568" cy="507402"/>
            </a:xfrm>
            <a:prstGeom prst="rect">
              <a:avLst/>
            </a:prstGeom>
            <a:solidFill>
              <a:schemeClr val="folHlink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rgbClr val="808080"/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/>
            </a:p>
          </p:txBody>
        </p:sp>
        <p:sp>
          <p:nvSpPr>
            <p:cNvPr id="1708" name="Google Shape;1708;p137"/>
            <p:cNvSpPr/>
            <p:nvPr/>
          </p:nvSpPr>
          <p:spPr>
            <a:xfrm>
              <a:off x="7446998" y="3856448"/>
              <a:ext cx="724719" cy="507402"/>
            </a:xfrm>
            <a:prstGeom prst="rect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rgbClr val="808080"/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handler</a:t>
              </a:r>
              <a:endParaRPr/>
            </a:p>
          </p:txBody>
        </p:sp>
        <p:sp>
          <p:nvSpPr>
            <p:cNvPr id="1709" name="Google Shape;1709;p137"/>
            <p:cNvSpPr/>
            <p:nvPr/>
          </p:nvSpPr>
          <p:spPr>
            <a:xfrm>
              <a:off x="6953283" y="1926048"/>
              <a:ext cx="761865" cy="50740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rgbClr val="808080"/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i="1" lang="en-US" sz="105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Before…</a:t>
              </a:r>
              <a:endParaRPr/>
            </a:p>
          </p:txBody>
        </p:sp>
        <p:sp>
          <p:nvSpPr>
            <p:cNvPr id="1710" name="Google Shape;1710;p137"/>
            <p:cNvSpPr/>
            <p:nvPr/>
          </p:nvSpPr>
          <p:spPr>
            <a:xfrm>
              <a:off x="6989798" y="5482046"/>
              <a:ext cx="659714" cy="50740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rgbClr val="808080"/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i="1" lang="en-US" sz="1050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After…</a:t>
              </a:r>
              <a:endParaRPr/>
            </a:p>
          </p:txBody>
        </p:sp>
        <p:cxnSp>
          <p:nvCxnSpPr>
            <p:cNvPr id="1711" name="Google Shape;1711;p137"/>
            <p:cNvCxnSpPr>
              <a:stCxn id="1709" idx="2"/>
              <a:endCxn id="1707" idx="0"/>
            </p:cNvCxnSpPr>
            <p:nvPr/>
          </p:nvCxnSpPr>
          <p:spPr>
            <a:xfrm flipH="1" rot="-5400000">
              <a:off x="7304666" y="2463000"/>
              <a:ext cx="483300" cy="424200"/>
            </a:xfrm>
            <a:prstGeom prst="curvedConnector3">
              <a:avLst>
                <a:gd fmla="val 4574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2" name="Google Shape;1712;p137"/>
            <p:cNvCxnSpPr>
              <a:stCxn id="1707" idx="1"/>
              <a:endCxn id="1708" idx="1"/>
            </p:cNvCxnSpPr>
            <p:nvPr/>
          </p:nvCxnSpPr>
          <p:spPr>
            <a:xfrm>
              <a:off x="7446998" y="3170349"/>
              <a:ext cx="600" cy="939900"/>
            </a:xfrm>
            <a:prstGeom prst="curvedConnector3">
              <a:avLst>
                <a:gd fmla="val 274455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3" name="Google Shape;1713;p137"/>
            <p:cNvCxnSpPr>
              <a:stCxn id="1708" idx="3"/>
              <a:endCxn id="1710" idx="3"/>
            </p:cNvCxnSpPr>
            <p:nvPr/>
          </p:nvCxnSpPr>
          <p:spPr>
            <a:xfrm flipH="1">
              <a:off x="7649417" y="4110149"/>
              <a:ext cx="522300" cy="1625700"/>
            </a:xfrm>
            <a:prstGeom prst="curvedConnector3">
              <a:avLst>
                <a:gd fmla="val -774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4" name="Google Shape;1714;p137"/>
            <p:cNvSpPr txBox="1"/>
            <p:nvPr/>
          </p:nvSpPr>
          <p:spPr>
            <a:xfrm>
              <a:off x="5770599" y="3854563"/>
              <a:ext cx="990313" cy="835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예외 E가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발생했을 때</a:t>
              </a:r>
              <a:endParaRPr/>
            </a:p>
          </p:txBody>
        </p:sp>
        <p:sp>
          <p:nvSpPr>
            <p:cNvPr id="1715" name="Google Shape;1715;p137"/>
            <p:cNvSpPr txBox="1"/>
            <p:nvPr/>
          </p:nvSpPr>
          <p:spPr>
            <a:xfrm>
              <a:off x="5008597" y="4643550"/>
              <a:ext cx="841729" cy="119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예외 E가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발생하지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않았을 때</a:t>
              </a:r>
              <a:endParaRPr/>
            </a:p>
          </p:txBody>
        </p:sp>
        <p:sp>
          <p:nvSpPr>
            <p:cNvPr id="1716" name="Google Shape;1716;p137"/>
            <p:cNvSpPr txBox="1"/>
            <p:nvPr/>
          </p:nvSpPr>
          <p:spPr>
            <a:xfrm>
              <a:off x="6913594" y="4399074"/>
              <a:ext cx="522273" cy="507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else:</a:t>
              </a:r>
              <a:endParaRPr/>
            </a:p>
          </p:txBody>
        </p:sp>
        <p:sp>
          <p:nvSpPr>
            <p:cNvPr id="1717" name="Google Shape;1717;p137"/>
            <p:cNvSpPr/>
            <p:nvPr/>
          </p:nvSpPr>
          <p:spPr>
            <a:xfrm>
              <a:off x="7461713" y="4786083"/>
              <a:ext cx="923450" cy="507402"/>
            </a:xfrm>
            <a:prstGeom prst="rect">
              <a:avLst/>
            </a:prstGeom>
            <a:solidFill>
              <a:schemeClr val="folHlink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rotWithShape="0" algn="ctr" dir="2700000" dist="107763">
                <a:srgbClr val="808080"/>
              </a:outerShdw>
            </a:effectLst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5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else action</a:t>
              </a:r>
              <a:endParaRPr/>
            </a:p>
          </p:txBody>
        </p:sp>
        <p:cxnSp>
          <p:nvCxnSpPr>
            <p:cNvPr id="1718" name="Google Shape;1718;p137"/>
            <p:cNvCxnSpPr>
              <a:stCxn id="1717" idx="2"/>
              <a:endCxn id="1710" idx="0"/>
            </p:cNvCxnSpPr>
            <p:nvPr/>
          </p:nvCxnSpPr>
          <p:spPr>
            <a:xfrm rot="5400000">
              <a:off x="7527138" y="5085885"/>
              <a:ext cx="188700" cy="603900"/>
            </a:xfrm>
            <a:prstGeom prst="curvedConnector3">
              <a:avLst>
                <a:gd fmla="val 45113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9" name="Google Shape;1719;p137"/>
            <p:cNvCxnSpPr>
              <a:stCxn id="1707" idx="1"/>
              <a:endCxn id="1717" idx="1"/>
            </p:cNvCxnSpPr>
            <p:nvPr/>
          </p:nvCxnSpPr>
          <p:spPr>
            <a:xfrm>
              <a:off x="7446998" y="3170349"/>
              <a:ext cx="14700" cy="1869300"/>
            </a:xfrm>
            <a:prstGeom prst="curvedConnector3">
              <a:avLst>
                <a:gd fmla="val -13891641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20" name="Google Shape;1720;p137"/>
          <p:cNvSpPr txBox="1"/>
          <p:nvPr/>
        </p:nvSpPr>
        <p:spPr>
          <a:xfrm>
            <a:off x="6794516" y="5551239"/>
            <a:ext cx="1656353" cy="25391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else는 생략 가능하다 </a:t>
            </a:r>
            <a:endParaRPr/>
          </a:p>
        </p:txBody>
      </p:sp>
      <p:pic>
        <p:nvPicPr>
          <p:cNvPr id="1721" name="Google Shape;172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741" y="2131167"/>
            <a:ext cx="2525626" cy="4125436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37"/>
          <p:cNvSpPr txBox="1"/>
          <p:nvPr/>
        </p:nvSpPr>
        <p:spPr>
          <a:xfrm>
            <a:off x="3034074" y="4557220"/>
            <a:ext cx="1639751" cy="4001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예외가 발생되지 않아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else문이 실행된다.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3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3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예외구문(try ~ except ~ finally)</a:t>
            </a:r>
            <a:br>
              <a:rPr lang="en-US" sz="2200"/>
            </a:br>
            <a:endParaRPr sz="2200"/>
          </a:p>
        </p:txBody>
      </p:sp>
      <p:sp>
        <p:nvSpPr>
          <p:cNvPr id="1729" name="Google Shape;1729;p138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 절은 예외 발생 여부에 관계없이 모두 수행된다.</a:t>
            </a:r>
            <a:endParaRPr/>
          </a:p>
        </p:txBody>
      </p:sp>
      <p:pic>
        <p:nvPicPr>
          <p:cNvPr id="1730" name="Google Shape;173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00" y="1484353"/>
            <a:ext cx="3073206" cy="46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13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예외처리(상황별 예외처리하기)	</a:t>
            </a:r>
            <a:br>
              <a:rPr lang="en-US" sz="2200"/>
            </a:br>
            <a:endParaRPr sz="2200"/>
          </a:p>
        </p:txBody>
      </p:sp>
      <p:sp>
        <p:nvSpPr>
          <p:cNvPr id="1737" name="Google Shape;1737;p139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아래처럼 에러의 종류가 다양하다.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8" name="Google Shape;173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39" y="1525615"/>
            <a:ext cx="3410426" cy="261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239" y="4246308"/>
            <a:ext cx="2392922" cy="220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808" y="1567614"/>
            <a:ext cx="3410426" cy="3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39"/>
          <p:cNvSpPr txBox="1"/>
          <p:nvPr/>
        </p:nvSpPr>
        <p:spPr>
          <a:xfrm>
            <a:off x="4682938" y="5467039"/>
            <a:ext cx="4200189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Error의 종류에 따라서 해당 Error를 처리할 수 있다</a:t>
            </a:r>
            <a:endParaRPr/>
          </a:p>
        </p:txBody>
      </p:sp>
      <p:sp>
        <p:nvSpPr>
          <p:cNvPr id="1742" name="Google Shape;1742;p13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87" name="Google Shape;187;p14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설치(6/9)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89" name="Google Shape;189;p14"/>
          <p:cNvSpPr txBox="1"/>
          <p:nvPr/>
        </p:nvSpPr>
        <p:spPr>
          <a:xfrm>
            <a:off x="220980" y="1176218"/>
            <a:ext cx="8923020" cy="4967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패키지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2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pip를 이용하여 배포되는 패키지 설치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 사용법(cmd창에서 사용)</a:t>
            </a:r>
            <a:endParaRPr/>
          </a:p>
          <a:p>
            <a:pPr indent="-2413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 pip를 사용한 whl 파일 설치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383193" y="2305796"/>
            <a:ext cx="6832600" cy="3139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패키지 설치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install [module] 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패키지 업그레이드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install [module] –upgrade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패키지 삭제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uninstall [module] 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패키지 목록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list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설치된 패키지 출력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freeze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최신 버전이 아닌 패키지 표시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list –outdated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검색어를 포함한 패키지 목록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search [module] 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1492250" y="5623647"/>
            <a:ext cx="6832600" cy="810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패키지 설치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install (module.whl)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install (url주소)</a:t>
            </a:r>
            <a:endParaRPr/>
          </a:p>
          <a:p>
            <a:pPr indent="-825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14"/>
          <p:cNvGrpSpPr/>
          <p:nvPr/>
        </p:nvGrpSpPr>
        <p:grpSpPr>
          <a:xfrm>
            <a:off x="4440681" y="2552626"/>
            <a:ext cx="4552317" cy="2274854"/>
            <a:chOff x="4449070" y="2372809"/>
            <a:chExt cx="4552317" cy="2274854"/>
          </a:xfrm>
        </p:grpSpPr>
        <p:pic>
          <p:nvPicPr>
            <p:cNvPr id="193" name="Google Shape;193;p14"/>
            <p:cNvPicPr preferRelativeResize="0"/>
            <p:nvPr/>
          </p:nvPicPr>
          <p:blipFill rotWithShape="1">
            <a:blip r:embed="rId3">
              <a:alphaModFix/>
            </a:blip>
            <a:srcRect b="0" l="0" r="2399" t="18467"/>
            <a:stretch/>
          </p:blipFill>
          <p:spPr>
            <a:xfrm>
              <a:off x="4449070" y="2372809"/>
              <a:ext cx="4552317" cy="19888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4"/>
            <p:cNvSpPr txBox="1"/>
            <p:nvPr/>
          </p:nvSpPr>
          <p:spPr>
            <a:xfrm>
              <a:off x="5771626" y="4370664"/>
              <a:ext cx="19970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&lt;request 패키지 설치 예시&gt;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4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예외처리</a:t>
            </a:r>
            <a:br>
              <a:rPr lang="en-US" sz="2200"/>
            </a:br>
            <a:endParaRPr sz="2200"/>
          </a:p>
        </p:txBody>
      </p:sp>
      <p:sp>
        <p:nvSpPr>
          <p:cNvPr id="1748" name="Google Shape;1748;p140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예외가 발생했을 때 발생된 Error의 값을 보고 싶다면 아래처럼 사용하면 됩니다..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 Exception as e 를 사용하게 되면 해당 Error의 내용이 출력됩니다.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9" name="Google Shape;174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76" y="1908993"/>
            <a:ext cx="3456384" cy="270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4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41"/>
          <p:cNvSpPr txBox="1"/>
          <p:nvPr/>
        </p:nvSpPr>
        <p:spPr>
          <a:xfrm>
            <a:off x="1806649" y="2311811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모듈 및 네임스페이스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4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모듈(Module)</a:t>
            </a:r>
            <a:endParaRPr sz="2200"/>
          </a:p>
        </p:txBody>
      </p:sp>
      <p:sp>
        <p:nvSpPr>
          <p:cNvPr id="1761" name="Google Shape;1761;p14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모듈은 조각이나 어떤 것의 일부분이다.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뭔가가 조각 형태로 되어 있거나 여러 조각으로 손쉽게 분리할 수 있다면 그것을 모듈화(Modular)가 되었다고 한다.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파이썬에서는 모듈은 커다란 프로그램을 구성하는 작은 조각을 의미한다.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파이썬 프로그램으로 된 파일이거나 혹은 C언어로 만들어진 파이썬 확장 파일일 수도 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모듈이 만들어지는 곳은 파일이고, 모듈은 .py라는 확장자를 가진다. </a:t>
            </a:r>
            <a:endParaRPr b="0"/>
          </a:p>
        </p:txBody>
      </p:sp>
      <p:pic>
        <p:nvPicPr>
          <p:cNvPr id="1762" name="Google Shape;176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3694876"/>
            <a:ext cx="4719294" cy="283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2"/>
          <p:cNvSpPr txBox="1"/>
          <p:nvPr/>
        </p:nvSpPr>
        <p:spPr>
          <a:xfrm>
            <a:off x="4543238" y="4492503"/>
            <a:ext cx="4014240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yonsei라는 폴더안에 Lib에 모듈들이 저장되어 있다. </a:t>
            </a:r>
            <a:endParaRPr/>
          </a:p>
        </p:txBody>
      </p:sp>
      <p:sp>
        <p:nvSpPr>
          <p:cNvPr id="1764" name="Google Shape;1764;p14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4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모듈(Module)</a:t>
            </a:r>
            <a:endParaRPr sz="2200"/>
          </a:p>
        </p:txBody>
      </p:sp>
      <p:sp>
        <p:nvSpPr>
          <p:cNvPr id="1770" name="Google Shape;1770;p14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파이썬이 ‘레고＇라는 제품이라고 생각하면 모듈은 레고 시리즈라고 생각하면 </a:t>
            </a:r>
            <a:r>
              <a:rPr lang="en-US"/>
              <a:t>됩니다.</a:t>
            </a:r>
            <a:r>
              <a:rPr b="0" lang="en-US"/>
              <a:t> 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레고 제품은 단순하지만 레고 시리즈에 따라서 난이도가 다르고, 사용자가 원하는 시리즈만 용도에 맞게 구매하면 되듯이 파이썬 모듈도 원하는 기능만 추가할 수 있습니다. </a:t>
            </a:r>
            <a:endParaRPr b="0"/>
          </a:p>
        </p:txBody>
      </p:sp>
      <p:pic>
        <p:nvPicPr>
          <p:cNvPr id="1771" name="Google Shape;1771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547" y="2736329"/>
            <a:ext cx="4719294" cy="281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4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4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모듈은 왜 사용할까?</a:t>
            </a:r>
            <a:endParaRPr sz="2200"/>
          </a:p>
        </p:txBody>
      </p:sp>
      <p:sp>
        <p:nvSpPr>
          <p:cNvPr id="1778" name="Google Shape;1778;p14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코드를 재사용 할 수 있다. 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파일의 크기가 더 작아져서 코드에서 원하는 것을 찾기가 쉽다.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모듈은 시스템 구성 요소의 기본 단위이다. 파이썬에서 모든 것을 모듈 단위로 분리해서 관리하고 있다. 하나의 시스템을 모듈 단위로 분리해서 설계하는 것은 여러 면에서 작업의 효율을 높일 수 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모듈은 별도의 Name Space를 제공한다. 다른 모듈과 겹치지 않은 공간을 가지기 때문에 다른 모듈의 함수나 변수에 영향을 받지 않고 독립적인 작업을 할 수 있다. </a:t>
            </a:r>
            <a:endParaRPr b="0"/>
          </a:p>
        </p:txBody>
      </p:sp>
      <p:sp>
        <p:nvSpPr>
          <p:cNvPr id="1779" name="Google Shape;1779;p14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4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NameSpace</a:t>
            </a:r>
            <a:endParaRPr sz="2200"/>
          </a:p>
        </p:txBody>
      </p:sp>
      <p:sp>
        <p:nvSpPr>
          <p:cNvPr id="1785" name="Google Shape;1785;p14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연예인중에 최정원이라는 이름을 가진 분이 3명이 존재합니다.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‘최정원는 정말로 인기가 많네요’라고 말한다면 아래 3명중 누구를 말하는 것일까요?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3명이 모두 최정원이라는 이름을 사용하기 때문에 위에서 한 말이 누구를 지칭하는 것인지 구체적으로 알기 힘듭니다.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‘최정원’이라고 말한다면 전역 이름공간(</a:t>
            </a:r>
            <a:r>
              <a:rPr b="0" lang="en-US">
                <a:solidFill>
                  <a:srgbClr val="FF0000"/>
                </a:solidFill>
              </a:rPr>
              <a:t>Global Namespace</a:t>
            </a:r>
            <a:r>
              <a:rPr b="0" lang="en-US"/>
              <a:t>)에 설정한 것과 같습니다.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하지만 ‘연기자 최정원＇이라고 말한다면 사진에 있는 맨 왼쪽에 있는 최정원을 말합니다.  </a:t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연기자라는 구역을 분리했기 때문에 이을 지역 이름공간(</a:t>
            </a:r>
            <a:r>
              <a:rPr b="0" lang="en-US">
                <a:solidFill>
                  <a:srgbClr val="FF0000"/>
                </a:solidFill>
              </a:rPr>
              <a:t>Local Namespace</a:t>
            </a:r>
            <a:r>
              <a:rPr b="0" lang="en-US"/>
              <a:t>)라고 </a:t>
            </a:r>
            <a:r>
              <a:rPr lang="en-US"/>
              <a:t>합니다.</a:t>
            </a:r>
            <a:endParaRPr b="0"/>
          </a:p>
        </p:txBody>
      </p:sp>
      <p:pic>
        <p:nvPicPr>
          <p:cNvPr descr="사람, 실내, 서있는, 의류이(가) 표시된 사진&#10;&#10;높은 신뢰도로 생성된 설명" id="1786" name="Google Shape;178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327" y="2197142"/>
            <a:ext cx="3589322" cy="201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4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4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NameSpace</a:t>
            </a:r>
            <a:endParaRPr sz="2200"/>
          </a:p>
        </p:txBody>
      </p:sp>
      <p:sp>
        <p:nvSpPr>
          <p:cNvPr id="1793" name="Google Shape;1793;p14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파이썬에서 모듈을 가져오는데 2가지 방법이 있습니다.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1. import ‘연기자’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이렇게 선언하면 연기자 최정원을 호출할 땐, 연기자.최정원이라고 불러야 합니다.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2. from 연기자 import 최정원 </a:t>
            </a:r>
            <a:endParaRPr b="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연기자 리스트의 최정원을 호출하겠다는 의미입니다.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앞으로 최정원이라고 하면 자동으로 연기자의 최정원을 호출할 것입니다.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호출시에 내가 편한 이름으로 변경해서 호출할 수 있습니다. </a:t>
            </a:r>
            <a:endParaRPr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  from 연기자 import 최정원 as 나미칠</a:t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 (2006년 소문난 칠공주에서 최정원의 배역이름이 나미칠이었습니다.... 11년전 드라마네요..)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❖"/>
            </a:pPr>
            <a:r>
              <a:rPr b="0" lang="en-US"/>
              <a:t>연기자 리스트들을 모두 호출하기 싶다면 아래처럼 하면 됩니다. </a:t>
            </a:r>
            <a:endParaRPr/>
          </a:p>
          <a:p>
            <a:pPr indent="0" lvl="2" marL="84408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</a:pPr>
            <a:r>
              <a:rPr lang="en-US"/>
              <a:t>from 연기자 import *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Char char="-"/>
            </a:pPr>
            <a:r>
              <a:rPr b="0" lang="en-US"/>
              <a:t>조심해야 할 것은 다른 모듈에 같은 이름이 있다면 혼동이 생길 것입니다.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1794" name="Google Shape;1794;p14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4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모듈 만들기 </a:t>
            </a:r>
            <a:endParaRPr/>
          </a:p>
        </p:txBody>
      </p:sp>
      <p:sp>
        <p:nvSpPr>
          <p:cNvPr id="1800" name="Google Shape;1800;p14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아래와 같이 my_module.py라고 저장합니다.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kb2 폴더 혹은 LIB 폴더에 저장합니다.  </a:t>
            </a:r>
            <a:endParaRPr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pic>
        <p:nvPicPr>
          <p:cNvPr id="1801" name="Google Shape;180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4" y="1614013"/>
            <a:ext cx="5069051" cy="198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61" y="4189110"/>
            <a:ext cx="4959554" cy="1952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47"/>
          <p:cNvSpPr txBox="1"/>
          <p:nvPr/>
        </p:nvSpPr>
        <p:spPr>
          <a:xfrm>
            <a:off x="2141077" y="4189110"/>
            <a:ext cx="3196709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c_to_f라는 함수가 존재하지만 인식하지 못한다. </a:t>
            </a:r>
            <a:endParaRPr/>
          </a:p>
        </p:txBody>
      </p:sp>
      <p:pic>
        <p:nvPicPr>
          <p:cNvPr id="1804" name="Google Shape;1804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8619" y="4584818"/>
            <a:ext cx="2251145" cy="58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5" name="Google Shape;1805;p147"/>
          <p:cNvCxnSpPr/>
          <p:nvPr/>
        </p:nvCxnSpPr>
        <p:spPr>
          <a:xfrm>
            <a:off x="5132179" y="4759676"/>
            <a:ext cx="1055094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6" name="Google Shape;1806;p147"/>
          <p:cNvSpPr txBox="1"/>
          <p:nvPr/>
        </p:nvSpPr>
        <p:spPr>
          <a:xfrm>
            <a:off x="5634038" y="5223328"/>
            <a:ext cx="3079689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my_module.c_to_f라고 하면 정확히 인식한다.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7" name="Google Shape;1807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620" y="5543074"/>
            <a:ext cx="2330286" cy="92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47"/>
          <p:cNvSpPr txBox="1"/>
          <p:nvPr/>
        </p:nvSpPr>
        <p:spPr>
          <a:xfrm>
            <a:off x="770594" y="6194479"/>
            <a:ext cx="4948791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from를 사용하여 my_module의 c_to_f라고 선언하면 c_to_f만 사용하면 된다.</a:t>
            </a:r>
            <a:endParaRPr/>
          </a:p>
        </p:txBody>
      </p:sp>
      <p:sp>
        <p:nvSpPr>
          <p:cNvPr id="1809" name="Google Shape;1809;p14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4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표준 모듈(Standard Library)</a:t>
            </a:r>
            <a:endParaRPr sz="2200"/>
          </a:p>
        </p:txBody>
      </p:sp>
      <p:sp>
        <p:nvSpPr>
          <p:cNvPr id="1815" name="Google Shape;1815;p14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파이썬에서는 파일을 찾거나, 시간을 확인하거나, 난수를 생성할 때 사용하는 일을 할 수 있는 표준 모듈이 </a:t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</a:t>
            </a:r>
            <a:r>
              <a:rPr b="0" lang="en-US"/>
              <a:t>포함되어 있습니다. </a:t>
            </a:r>
            <a:endParaRPr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https://docs.python.org/3/library/index.html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이를 ‘표준 라이브러리＇라고 합니다.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시간과 날짜 모듈(datetime) </a:t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날짜와 시간을 다루는 기능을 제공하는 datetime에 대해서 살펴보겠습니다.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graphicFrame>
        <p:nvGraphicFramePr>
          <p:cNvPr id="1816" name="Google Shape;1816;p148"/>
          <p:cNvGraphicFramePr/>
          <p:nvPr/>
        </p:nvGraphicFramePr>
        <p:xfrm>
          <a:off x="1108602" y="44970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177400"/>
                <a:gridCol w="2777500"/>
              </a:tblGrid>
              <a:tr h="33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ime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객체이름</a:t>
                      </a: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mo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용도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 다루기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시각 다루기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일시 다루기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timedelta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두 일시의 차 다루기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17" name="Google Shape;181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442" y="1775588"/>
            <a:ext cx="3727473" cy="21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4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9"/>
          <p:cNvSpPr txBox="1"/>
          <p:nvPr>
            <p:ph idx="12" type="sldNum"/>
          </p:nvPr>
        </p:nvSpPr>
        <p:spPr>
          <a:xfrm>
            <a:off x="7434262" y="5816205"/>
            <a:ext cx="566738" cy="17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alibri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fld id="{00000000-1234-1234-1234-123412341234}" type="slidenum">
              <a:rPr b="0" i="0" lang="en-US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806649" y="2311811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날짜, 시간 다루기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00" name="Google Shape;200;p15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설치(7/9)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02" name="Google Shape;202;p15"/>
          <p:cNvSpPr txBox="1"/>
          <p:nvPr/>
        </p:nvSpPr>
        <p:spPr>
          <a:xfrm>
            <a:off x="220980" y="1008438"/>
            <a:ext cx="8923020" cy="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list와 freeze의 차이점 및 설치된 패키지 목록 백업하기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603016" y="1390511"/>
            <a:ext cx="7844697" cy="1074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list와 freeze 차이점 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list는 설치된 패키지 목록을 출력 합니다.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freeze는 설치된 패키지 목록을 백업하여 저장할 수 있습니다. </a:t>
            </a:r>
            <a:endParaRPr/>
          </a:p>
          <a:p>
            <a:pPr indent="-285750" lvl="2" marL="12001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백업된 파일을 사용하여 새롭게 설치된 환경에서 일괄로 설치 가능합니다. </a:t>
            </a:r>
            <a:endParaRPr/>
          </a:p>
          <a:p>
            <a:pPr indent="-196850" lvl="2" marL="12001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2" marL="12001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6286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15"/>
          <p:cNvGrpSpPr/>
          <p:nvPr/>
        </p:nvGrpSpPr>
        <p:grpSpPr>
          <a:xfrm>
            <a:off x="1870745" y="2503039"/>
            <a:ext cx="5729681" cy="2731691"/>
            <a:chOff x="1870745" y="2503039"/>
            <a:chExt cx="5729681" cy="2731691"/>
          </a:xfrm>
        </p:grpSpPr>
        <p:pic>
          <p:nvPicPr>
            <p:cNvPr id="205" name="Google Shape;20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6954" y="2503039"/>
              <a:ext cx="2713228" cy="2731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15"/>
            <p:cNvSpPr/>
            <p:nvPr/>
          </p:nvSpPr>
          <p:spPr>
            <a:xfrm>
              <a:off x="1870745" y="2813389"/>
              <a:ext cx="1666245" cy="889201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887773" y="4134186"/>
              <a:ext cx="1704233" cy="1100544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8" name="Google Shape;208;p15"/>
            <p:cNvCxnSpPr>
              <a:stCxn id="207" idx="3"/>
              <a:endCxn id="209" idx="1"/>
            </p:cNvCxnSpPr>
            <p:nvPr/>
          </p:nvCxnSpPr>
          <p:spPr>
            <a:xfrm flipH="1" rot="10800000">
              <a:off x="3592006" y="3855258"/>
              <a:ext cx="2169300" cy="829200"/>
            </a:xfrm>
            <a:prstGeom prst="bentConnector3">
              <a:avLst>
                <a:gd fmla="val 48840" name="adj1"/>
              </a:avLst>
            </a:prstGeom>
            <a:noFill/>
            <a:ln cap="flat" cmpd="sng" w="1142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  <a:effectLst>
              <a:outerShdw blurRad="12700" rotWithShape="0" algn="ctr">
                <a:srgbClr val="000000"/>
              </a:outerShdw>
            </a:effectLst>
          </p:spPr>
        </p:cxnSp>
        <p:cxnSp>
          <p:nvCxnSpPr>
            <p:cNvPr id="210" name="Google Shape;210;p15"/>
            <p:cNvCxnSpPr>
              <a:stCxn id="206" idx="3"/>
              <a:endCxn id="209" idx="1"/>
            </p:cNvCxnSpPr>
            <p:nvPr/>
          </p:nvCxnSpPr>
          <p:spPr>
            <a:xfrm>
              <a:off x="3536990" y="3257990"/>
              <a:ext cx="2224200" cy="597300"/>
            </a:xfrm>
            <a:prstGeom prst="bentConnector3">
              <a:avLst>
                <a:gd fmla="val 50000" name="adj1"/>
              </a:avLst>
            </a:prstGeom>
            <a:noFill/>
            <a:ln cap="flat" cmpd="sng" w="1142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  <a:effectLst>
              <a:outerShdw blurRad="12700" rotWithShape="0" algn="ctr">
                <a:srgbClr val="000000"/>
              </a:outerShdw>
            </a:effectLst>
          </p:spPr>
        </p:cxnSp>
        <p:sp>
          <p:nvSpPr>
            <p:cNvPr id="209" name="Google Shape;209;p15"/>
            <p:cNvSpPr txBox="1"/>
            <p:nvPr/>
          </p:nvSpPr>
          <p:spPr>
            <a:xfrm>
              <a:off x="5761270" y="3701282"/>
              <a:ext cx="1839156" cy="30777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list와 freeze 차이점</a:t>
              </a:r>
              <a:endParaRPr/>
            </a:p>
          </p:txBody>
        </p:sp>
      </p:grpSp>
      <p:sp>
        <p:nvSpPr>
          <p:cNvPr id="211" name="Google Shape;211;p15"/>
          <p:cNvSpPr/>
          <p:nvPr/>
        </p:nvSpPr>
        <p:spPr>
          <a:xfrm>
            <a:off x="603015" y="5271445"/>
            <a:ext cx="7844697" cy="1271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freeze를 사용하여 패키지 목록 백업하기 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freeze &gt; requirements.txt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목록으로 부터 패키지 일괄 설치하기 </a:t>
            </a:r>
            <a:endParaRPr sz="140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0B0B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pip install -r requirements.txt</a:t>
            </a:r>
            <a:endParaRPr b="0" i="0" sz="1400" u="none" cap="none" strike="noStrike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5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date 객체의 메서드</a:t>
            </a:r>
            <a:endParaRPr/>
          </a:p>
        </p:txBody>
      </p:sp>
      <p:sp>
        <p:nvSpPr>
          <p:cNvPr id="1830" name="Google Shape;1830;p15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date 객체는 날짜(연, 월, 일)를 취급합니다.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b="0" lang="en-US"/>
              <a:t>  </a:t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1831" name="Google Shape;1831;p15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graphicFrame>
        <p:nvGraphicFramePr>
          <p:cNvPr id="1832" name="Google Shape;1832;p150"/>
          <p:cNvGraphicFramePr/>
          <p:nvPr/>
        </p:nvGraphicFramePr>
        <p:xfrm>
          <a:off x="758154" y="169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950525"/>
                <a:gridCol w="3836050"/>
                <a:gridCol w="2189675"/>
              </a:tblGrid>
              <a:tr h="37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ime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메서드이름</a:t>
                      </a: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설명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date(year, month, day)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날짜의 date 객체를 생성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datetime.date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today()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오늘 날짜의 date 객체를 생성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datetime.date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weekday()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월요일을 0, 일요일을 6으로 하여 요일을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isoweekday()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월요일을 1, 일요일을 7로 하여 요일을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 8601 형식(YYYY-MM-DD)의 날짜 문자열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strftime(format)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포맷에 따라 날짜 문자열을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__str__()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isoformat()과 같은 결과를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33" name="Google Shape;1833;p150"/>
          <p:cNvGraphicFramePr/>
          <p:nvPr/>
        </p:nvGraphicFramePr>
        <p:xfrm>
          <a:off x="758154" y="4888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926100"/>
                <a:gridCol w="2184725"/>
                <a:gridCol w="2184725"/>
              </a:tblGrid>
              <a:tr h="33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ime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객체이름</a:t>
                      </a: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mo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설명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년 값을 반환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5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date 객체의 메서드 예제</a:t>
            </a:r>
            <a:endParaRPr/>
          </a:p>
        </p:txBody>
      </p:sp>
      <p:sp>
        <p:nvSpPr>
          <p:cNvPr id="1839" name="Google Shape;1839;p15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840" name="Google Shape;184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632" y="974630"/>
            <a:ext cx="3362298" cy="543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51"/>
          <p:cNvSpPr txBox="1"/>
          <p:nvPr/>
        </p:nvSpPr>
        <p:spPr>
          <a:xfrm>
            <a:off x="3049899" y="4822022"/>
            <a:ext cx="2492990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날짜를 ‘/’ 문자로 나눈 문자열을 반환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51"/>
          <p:cNvSpPr txBox="1"/>
          <p:nvPr/>
        </p:nvSpPr>
        <p:spPr>
          <a:xfrm>
            <a:off x="3073569" y="5468485"/>
            <a:ext cx="2289409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(%a)를 추가하여 요일도 출력한다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5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time 객체의 메서드 예제</a:t>
            </a:r>
            <a:endParaRPr/>
          </a:p>
        </p:txBody>
      </p:sp>
      <p:sp>
        <p:nvSpPr>
          <p:cNvPr id="1848" name="Google Shape;1848;p15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849" name="Google Shape;1849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95" y="1076620"/>
            <a:ext cx="3084549" cy="526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5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datetime 객체의 메서드</a:t>
            </a:r>
            <a:endParaRPr/>
          </a:p>
        </p:txBody>
      </p:sp>
      <p:sp>
        <p:nvSpPr>
          <p:cNvPr id="1855" name="Google Shape;1855;p153"/>
          <p:cNvSpPr txBox="1"/>
          <p:nvPr>
            <p:ph idx="2" type="body"/>
          </p:nvPr>
        </p:nvSpPr>
        <p:spPr>
          <a:xfrm>
            <a:off x="442912" y="935773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datetime 객체는 날짜와 시간을 다룬다. date와 time 객체를 합친 기능 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b="0" lang="en-US"/>
              <a:t>  </a:t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1856" name="Google Shape;1856;p15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graphicFrame>
        <p:nvGraphicFramePr>
          <p:cNvPr id="1857" name="Google Shape;1857;p153"/>
          <p:cNvGraphicFramePr/>
          <p:nvPr/>
        </p:nvGraphicFramePr>
        <p:xfrm>
          <a:off x="805198" y="1324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939025"/>
                <a:gridCol w="3813425"/>
                <a:gridCol w="2176775"/>
              </a:tblGrid>
              <a:tr h="27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메서드이름</a:t>
                      </a: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설명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time(hour=0, minute=0,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second=0, microsecond=0, tzinfo=None)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시각의 time 객체를 생성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datetime.time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today()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기본 표준시간대의 현재 일시를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datetime.datetime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같은 연월일의 date 객체를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datetime.date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같은 시분초의 time 객체를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datetime.time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 8601 형식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strftime(format)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포맷에 따라 날짜 문자열을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__str__()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isoformat()과 같은 결과를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tzname()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표준시간대 이름의 문자열을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8" name="Google Shape;1858;p153"/>
          <p:cNvGraphicFramePr/>
          <p:nvPr/>
        </p:nvGraphicFramePr>
        <p:xfrm>
          <a:off x="812050" y="41665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276250"/>
                <a:gridCol w="1819850"/>
                <a:gridCol w="2174375"/>
              </a:tblGrid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객체이름</a:t>
                      </a: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mo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설명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년 값을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값을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값을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값을 반환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초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microsecond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마이크로초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tzinfo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표준시간대 정보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객체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54"/>
          <p:cNvSpPr txBox="1"/>
          <p:nvPr>
            <p:ph type="title"/>
          </p:nvPr>
        </p:nvSpPr>
        <p:spPr>
          <a:xfrm>
            <a:off x="258414" y="299996"/>
            <a:ext cx="597779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datetime 객체의 메서드 예제</a:t>
            </a:r>
            <a:endParaRPr/>
          </a:p>
        </p:txBody>
      </p:sp>
      <p:sp>
        <p:nvSpPr>
          <p:cNvPr id="1864" name="Google Shape;1864;p15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865" name="Google Shape;1865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07" y="1255575"/>
            <a:ext cx="3761110" cy="399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5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sleep 메서드</a:t>
            </a:r>
            <a:endParaRPr/>
          </a:p>
        </p:txBody>
      </p:sp>
      <p:sp>
        <p:nvSpPr>
          <p:cNvPr id="1871" name="Google Shape;1871;p15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sleep() 메서드를 사용하면 ()안의 숫자만큼 프로그램의 동작을 정지 시킬 수 있습니다.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Crawling 을 할 때 프로그램의 동작을 잠시 멈추고 싶을 때 자주 사용합니다.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1872" name="Google Shape;1872;p15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873" name="Google Shape;187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52" y="1627343"/>
            <a:ext cx="3086531" cy="256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날짜 차이 구하기</a:t>
            </a:r>
            <a:endParaRPr/>
          </a:p>
        </p:txBody>
      </p:sp>
      <p:sp>
        <p:nvSpPr>
          <p:cNvPr id="1879" name="Google Shape;1879;p15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relativedelta 모듈을 사용하면 날짜 사이의 차이를 계산할 수 있습니다. 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relativedelta(datetime1, datetime2)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1880" name="Google Shape;1880;p15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sp>
        <p:nvSpPr>
          <p:cNvPr id="1881" name="Google Shape;1881;p156"/>
          <p:cNvSpPr txBox="1"/>
          <p:nvPr/>
        </p:nvSpPr>
        <p:spPr>
          <a:xfrm>
            <a:off x="1049147" y="1967417"/>
            <a:ext cx="5184576" cy="42683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relativedelta(arg1=x,arg2=y,arg3=z...)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year, month, day, hour, minute, second, microsecond: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Absolute information (argument is singular); adding or subtracting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relativedelta with absolute information does not perform an aritmetic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operation, but rather REPLACES the corresponding value in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original datetime with the value(s) in relativedelta.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years, months, weeks, days, hours, minutes, seconds, microseconds: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Relative information, may be negative (argument is plural); adding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or subtracting a relativedelta with relative information performs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the corresponding aritmetic operation on the original datetime value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with the information in the relativedelta.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weekday: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One of the weekday instances (MO, TU, etc). These instances may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receive a parameter N, specifying the Nth weekday, which could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be positive or negative (like MO(+1) or MO(-2). Not specifying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it is the same as specifying +1. You can also use an integer,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where 0=MO.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leapdays: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Will add given days to the date found, if year is a leap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year, and the date found is post 28 of february.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yearday, nlyearday: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Set the yearday or the non-leap year day (jump leap days).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These are converted to day/month/leapdays information.</a:t>
            </a:r>
            <a:endParaRPr sz="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5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날짜 차이 구하기</a:t>
            </a:r>
            <a:endParaRPr/>
          </a:p>
        </p:txBody>
      </p:sp>
      <p:sp>
        <p:nvSpPr>
          <p:cNvPr id="1887" name="Google Shape;1887;p15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1888" name="Google Shape;1888;p15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889" name="Google Shape;188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7" y="1102588"/>
            <a:ext cx="6067539" cy="491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58"/>
          <p:cNvSpPr txBox="1"/>
          <p:nvPr/>
        </p:nvSpPr>
        <p:spPr>
          <a:xfrm>
            <a:off x="1571517" y="2341360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III. 파이썬 데이터 읽고 쓰기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인코딩과 파일 읽기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59"/>
          <p:cNvSpPr txBox="1"/>
          <p:nvPr>
            <p:ph type="title"/>
          </p:nvPr>
        </p:nvSpPr>
        <p:spPr>
          <a:xfrm>
            <a:off x="258414" y="299996"/>
            <a:ext cx="6393846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아스키코드, 유니코드, 인코딩, 디코딩, 바이트</a:t>
            </a:r>
            <a:endParaRPr/>
          </a:p>
        </p:txBody>
      </p:sp>
      <p:sp>
        <p:nvSpPr>
          <p:cNvPr id="1900" name="Google Shape;1900;p15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문자를 사용할 때 대체로 아스키 문자 집합을 기본으로 사용합니다.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아스키 코드는 우리가 일반적으로 사용하는 각각의 문자에 0 ~ 127까지 붙여준 번호를 말합니다.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문자가 파일에 저장될 때는 문자에 대응되는 아스키 코드 값의 이진 데이터로 변환되어 저장.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이렇게 문자를 어떤 규칙에 따라서 이진화(Binary: 0,1로 표현)하여 저장하는 것을 </a:t>
            </a:r>
            <a:r>
              <a:rPr b="0" lang="en-US" sz="1400">
                <a:solidFill>
                  <a:srgbClr val="FF0000"/>
                </a:solidFill>
              </a:rPr>
              <a:t>인코딩</a:t>
            </a:r>
            <a:r>
              <a:rPr b="0" lang="en-US" sz="1400"/>
              <a:t>(encoding)이라고 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그리고 다시 문자로 바꾸는 작업을 </a:t>
            </a:r>
            <a:r>
              <a:rPr b="0" lang="en-US" sz="1400">
                <a:solidFill>
                  <a:srgbClr val="FF0000"/>
                </a:solidFill>
              </a:rPr>
              <a:t>디코딩</a:t>
            </a:r>
            <a:r>
              <a:rPr b="0" lang="en-US" sz="1400"/>
              <a:t>(decoding)이라고 합니다.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</p:txBody>
      </p:sp>
      <p:sp>
        <p:nvSpPr>
          <p:cNvPr id="1901" name="Google Shape;1901;p15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922"/>
              <a:buFont typeface="Calibri"/>
              <a:buNone/>
            </a:pPr>
            <a:fld id="{00000000-1234-1234-1234-123412341234}" type="slidenum">
              <a:rPr b="0" i="0" lang="en-US" sz="922" u="none" cap="none" strike="noStrike">
                <a:solidFill>
                  <a:srgbClr val="800080"/>
                </a:solidFill>
              </a:rPr>
              <a:t>‹#›</a:t>
            </a:fld>
            <a:endParaRPr b="0" i="0" sz="922" u="none" cap="none" strike="noStrike">
              <a:solidFill>
                <a:srgbClr val="800080"/>
              </a:solidFill>
            </a:endParaRPr>
          </a:p>
        </p:txBody>
      </p:sp>
      <p:pic>
        <p:nvPicPr>
          <p:cNvPr id="1902" name="Google Shape;190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472" y="3429000"/>
            <a:ext cx="3751767" cy="181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159"/>
          <p:cNvSpPr txBox="1"/>
          <p:nvPr/>
        </p:nvSpPr>
        <p:spPr>
          <a:xfrm>
            <a:off x="3887885" y="5088671"/>
            <a:ext cx="962123" cy="26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Arial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&lt;영화 마션&gt;</a:t>
            </a:r>
            <a:endParaRPr b="0" i="0" sz="110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4" name="Google Shape;1904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3608" y="3429000"/>
            <a:ext cx="3737303" cy="181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100" y="5325477"/>
            <a:ext cx="5157261" cy="10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59"/>
          <p:cNvSpPr txBox="1"/>
          <p:nvPr/>
        </p:nvSpPr>
        <p:spPr>
          <a:xfrm>
            <a:off x="5691092" y="5679845"/>
            <a:ext cx="1810111" cy="26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Arial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이진 데이터(byte)로 변환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17" name="Google Shape;217;p16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설치(8/9)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19" name="Google Shape;219;p16"/>
          <p:cNvSpPr txBox="1"/>
          <p:nvPr/>
        </p:nvSpPr>
        <p:spPr>
          <a:xfrm>
            <a:off x="220980" y="1176218"/>
            <a:ext cx="89230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가상환경 설정하기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virtualenv를 사용하여 가상환경 만들기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951193" y="1889769"/>
            <a:ext cx="8100528" cy="1700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Python으로 프로젝트 및 실습을 진행하다 보면 실행 환경에 따라서 패키지 버전을 상이하게 설치해야 경우가 있습니다. 이럴 경우에 사용하는 툴이 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virtualenv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입니다. </a:t>
            </a:r>
            <a:endParaRPr/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virtualenv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독립된 Python 환경을 만들어 주는 툴입니다. Python 프로젝트에 필요한 패키지를 사용하기 위해 필요한 모든 파일을 포함하는 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별도의 폴더를 생성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합니다.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324" y="3802285"/>
            <a:ext cx="4697271" cy="100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1022995" y="3163017"/>
            <a:ext cx="78772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virtualenv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ex) pip install virtualenv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324" y="5434082"/>
            <a:ext cx="6154009" cy="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1022995" y="4787812"/>
            <a:ext cx="78772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virtualenv 환경 만들기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예) workspace 폴더 안에서 virtualenv를 사용하여 myid라는 가상환경 생성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6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유니코드, 인코딩, 디코딩, 바이트</a:t>
            </a:r>
            <a:endParaRPr/>
          </a:p>
        </p:txBody>
      </p:sp>
      <p:sp>
        <p:nvSpPr>
          <p:cNvPr id="1912" name="Google Shape;1912;p16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파이썬 3의 문자열은 유니코드입니다.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유니코드는 전 세계적으로 사용하는 문자 집합을 하나로 모은 것입니다.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31비트로 표현되는 문자 세트이며, 온전히 한 문자를 표현하려면 4byte가 필요합니다.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파이썬의 문자열은 다수의 byte를 하나의 문자로 해석하는 유니코드 문자의 모임입니다.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참고로 '\u'를 사용하여 유니코드 문자를 지정할 수 있습니다.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유니코드는 4byte로 표현하는데 1byte, 2byte로 표현 할 수 있는 문자를 4byte로 표현을 하면 공간을 낭비 시킵니다. 또 이로 인하여 호환성 문제, 바이트 저장 순서등 문제가 발생됩니다.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따라서 호환성이 있으며 메모리를 절약할 수 있는 인코딩을 사용하는게 좋을거 같습니다. 이 때 사용하는 인코딩 기법인 UTF-8입니다. (그땐 설명하진 않았지만 실습때 자연스럽게 코딩했던 그 UTF8입니다.)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encoding을 사용하면 bytes 자료형으로 변환됩니다. 바이트는 문자열과 같이 변경 불가능 자료형이며, 문자열이 지원하는 대부분의 메서드를 지원합니다.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하지만 bytes와 문자열 간의 직접적인 연산은 허용되지 않습니다. 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</p:txBody>
      </p:sp>
      <p:sp>
        <p:nvSpPr>
          <p:cNvPr id="1913" name="Google Shape;1913;p16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922"/>
              <a:buFont typeface="Calibri"/>
              <a:buNone/>
            </a:pPr>
            <a:fld id="{00000000-1234-1234-1234-123412341234}" type="slidenum">
              <a:rPr b="0" i="0" lang="en-US" sz="922" u="none" cap="none" strike="noStrike">
                <a:solidFill>
                  <a:srgbClr val="800080"/>
                </a:solidFill>
              </a:rPr>
              <a:t>‹#›</a:t>
            </a:fld>
            <a:endParaRPr b="0" i="0" sz="922" u="none" cap="none" strike="noStrike">
              <a:solidFill>
                <a:srgbClr val="800080"/>
              </a:solidFill>
            </a:endParaRPr>
          </a:p>
        </p:txBody>
      </p:sp>
      <p:pic>
        <p:nvPicPr>
          <p:cNvPr id="1914" name="Google Shape;1914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134" y="2830500"/>
            <a:ext cx="1794661" cy="3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21" y="2830500"/>
            <a:ext cx="5033785" cy="4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6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UTF-8, 16</a:t>
            </a:r>
            <a:endParaRPr sz="2200"/>
          </a:p>
        </p:txBody>
      </p:sp>
      <p:sp>
        <p:nvSpPr>
          <p:cNvPr id="1921" name="Google Shape;1921;p16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아래 화면처럼 byte와 문자열간의 연산은 허용되지 않습니다.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UTF방식은 UTF-8과 UTF-16이 </a:t>
            </a:r>
            <a:r>
              <a:rPr lang="en-US" sz="1400"/>
              <a:t>존재</a:t>
            </a:r>
            <a:r>
              <a:rPr b="0" lang="en-US" sz="1400"/>
              <a:t>(나머지 방식은 존재하지만 거의 사용하지 않습니다.)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UTF-8은 가장 널리 쓰이는 유니코드 인코딩인데 아스키 코드는 1byte로 인코딩되고 한글의 경우 3byte로 인코딩됩니다. (문자의 특성에 따라서 용량이 동적으로 변화하기 때문에 가변길이 인코딩이라고 하기도 합니다.)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b="0" lang="en-US" sz="1400"/>
              <a:t>하지만 UTF-8로 저장된 파일은 BOM(Byte Order Mark) 정보가 없기 때문에 엑셀에서 파일을 오픈하게 되면 아래와 같이 나옵니다. (편집기에서 정상적으로 출력됩니다.)</a:t>
            </a:r>
            <a:endParaRPr/>
          </a:p>
          <a:p>
            <a:pPr indent="-1397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1400"/>
          </a:p>
        </p:txBody>
      </p:sp>
      <p:sp>
        <p:nvSpPr>
          <p:cNvPr id="1922" name="Google Shape;1922;p16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922"/>
              <a:buFont typeface="Calibri"/>
              <a:buNone/>
            </a:pPr>
            <a:fld id="{00000000-1234-1234-1234-123412341234}" type="slidenum">
              <a:rPr b="0" i="0" lang="en-US" sz="922" u="none" cap="none" strike="noStrike">
                <a:solidFill>
                  <a:srgbClr val="800080"/>
                </a:solidFill>
              </a:rPr>
              <a:t>‹#›</a:t>
            </a:fld>
            <a:endParaRPr b="0" i="0" sz="922" u="none" cap="none" strike="noStrike">
              <a:solidFill>
                <a:srgbClr val="800080"/>
              </a:solidFill>
            </a:endParaRPr>
          </a:p>
        </p:txBody>
      </p:sp>
      <p:pic>
        <p:nvPicPr>
          <p:cNvPr id="1923" name="Google Shape;1923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908" y="1521987"/>
            <a:ext cx="5916343" cy="139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908" y="2849136"/>
            <a:ext cx="3204423" cy="67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309" y="4815134"/>
            <a:ext cx="3033770" cy="86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4340" y="4720622"/>
            <a:ext cx="1837849" cy="82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6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UTF-16, CP949</a:t>
            </a:r>
            <a:endParaRPr sz="2200"/>
          </a:p>
        </p:txBody>
      </p:sp>
      <p:sp>
        <p:nvSpPr>
          <p:cNvPr id="1932" name="Google Shape;1932;p16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BOM 정보가 추가된 utf-8-sig으로 인코딩하면 아래처럼 정상적으로 출력이 됩니다.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파일을 csv로 저장한다면 utf-8-sig를 사용하세요.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 BOM 표시인 FF FE가 추가된 것을 확인할수 있습니다.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(참고 FF, FE은 Little Endian 방식으로 되어 있다는 의미입니다. 그냥 참고만...)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윈도우는 기본적으로 'cp949' 문자 집합을 사용합니다. </a:t>
            </a:r>
            <a:endParaRPr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- 이메일 전송하고 한글이 깨지시는 분들은 cp949로 해보시기 바랍니다. </a:t>
            </a:r>
            <a:endParaRPr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1933" name="Google Shape;1933;p16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922"/>
              <a:buFont typeface="Calibri"/>
              <a:buNone/>
            </a:pPr>
            <a:fld id="{00000000-1234-1234-1234-123412341234}" type="slidenum">
              <a:rPr b="0" i="0" lang="en-US" sz="922" u="none" cap="none" strike="noStrike">
                <a:solidFill>
                  <a:srgbClr val="800080"/>
                </a:solidFill>
              </a:rPr>
              <a:t>‹#›</a:t>
            </a:fld>
            <a:endParaRPr b="0" i="0" sz="922" u="none" cap="none" strike="noStrike">
              <a:solidFill>
                <a:srgbClr val="800080"/>
              </a:solidFill>
            </a:endParaRPr>
          </a:p>
        </p:txBody>
      </p:sp>
      <p:pic>
        <p:nvPicPr>
          <p:cNvPr id="1934" name="Google Shape;1934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242" y="1652217"/>
            <a:ext cx="1283856" cy="66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63"/>
          <p:cNvSpPr txBox="1"/>
          <p:nvPr/>
        </p:nvSpPr>
        <p:spPr>
          <a:xfrm>
            <a:off x="302399" y="1090548"/>
            <a:ext cx="869607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프로그램이 생성한 데이터를 계속 유지하고 싶다면 데이터를 보관할 방법이 필요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반대로 보관된 데이터를 읽어오는 기술도 필요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키보드 입력을 읽어 화면에 출력했던 것처럼 파일로부터 입력을 받거나 출력하는 것 역시 가능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아래는 파일을 읽거나 쓸 때 open 함수의 형식입니다.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open(파일 경로, mode, encoding=“”)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 경로는 파일 이름을 포함하며 절대 경로와 상대 경로 모두 사용 가능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함수의 mode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파일은 open() 함수를 사용하여 파일을 읽고, write() 함수를 사용하여 기록합니다.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close() 함수를 이용하여 파일을 닫아줘야 기록이 완성됩니다.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16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파일의 읽기와 쓰기	</a:t>
            </a:r>
            <a:br>
              <a:rPr lang="en-US" sz="2200"/>
            </a:br>
            <a:endParaRPr sz="2200"/>
          </a:p>
        </p:txBody>
      </p:sp>
      <p:sp>
        <p:nvSpPr>
          <p:cNvPr id="1941" name="Google Shape;1941;p16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graphicFrame>
        <p:nvGraphicFramePr>
          <p:cNvPr id="1942" name="Google Shape;1942;p163"/>
          <p:cNvGraphicFramePr/>
          <p:nvPr/>
        </p:nvGraphicFramePr>
        <p:xfrm>
          <a:off x="639558" y="3540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2306725"/>
                <a:gridCol w="2306725"/>
              </a:tblGrid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모드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설명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r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읽기 전용(기본 값)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w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쓰기 전용. 기존 내용 삭제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x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새 파일을 쓰기 전용 열기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a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기존 파일이 있는 경우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맨 뒤에 추가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b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이진 모드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텍스트 모드(기본값)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+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업데이트 용도로 열기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6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상대경로와 절대경로</a:t>
            </a:r>
            <a:endParaRPr/>
          </a:p>
        </p:txBody>
      </p:sp>
      <p:sp>
        <p:nvSpPr>
          <p:cNvPr id="1948" name="Google Shape;1948;p16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949" name="Google Shape;1949;p164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절대 경로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 시스템의 Root로부터 시작하는 전체 경로를 의미한다.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옆의 화면에서 C:\kb2\test 라고 표시하면 절대 경로이다.  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상대 경로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 작업 폴더에서 시작하는 경로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 이름도 경로에 해당한다.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위의 화면에서 kb2위치에서 .\test라고 하면 상대경로이다. 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 경로 구하기 (표준 라이브러리 os 사용)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os.getcwd()를 사용하여 현재 경로를 구할 수 있다. 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 경로 변경하기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os.chdir()를 사용하여 경로를 변경할 수 있다. </a:t>
            </a:r>
            <a:endParaRPr/>
          </a:p>
        </p:txBody>
      </p:sp>
      <p:pic>
        <p:nvPicPr>
          <p:cNvPr id="1950" name="Google Shape;195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331" y="2129533"/>
            <a:ext cx="3398649" cy="104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14" y="4992071"/>
            <a:ext cx="1368152" cy="83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6864" y="5258148"/>
            <a:ext cx="2401554" cy="113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6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 읽기</a:t>
            </a:r>
            <a:endParaRPr/>
          </a:p>
        </p:txBody>
      </p:sp>
      <p:sp>
        <p:nvSpPr>
          <p:cNvPr id="1958" name="Google Shape;1958;p16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제공된 파일을 kb2 폴더에 저장하여 아래와 같이 입력합니다.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너의 몸을 흔들어 너의 마음을 움직여.txt이라는 파일을 “r” read 모드로 utf-8형식으로 읽어오기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read() 메서드를 사용하여 전체 txt파일을 읽어옵니다.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read() 메서드를 사용하여 한번 읽어 들인 파일은 다시 실행해도 값을 읽어 올 수 없습니다.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그 이유는 파일의 읽은 위치가 가장 마지막으로 설정되어 있기 때문에 tell() 메서드를 사용하여 파일에서 읽은 위치를 알수가 </a:t>
            </a:r>
            <a:r>
              <a:rPr lang="en-US"/>
              <a:t>있습니다.</a:t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seek() 메서드를 통해서 파일의 위치를 변경할 수 있습니다.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readline() 메서드를 사용하면 한줄씩 읽어 올 수 있습니다.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1959" name="Google Shape;1959;p16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960" name="Google Shape;196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49" y="1611662"/>
            <a:ext cx="5350990" cy="2010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6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 읽기</a:t>
            </a:r>
            <a:endParaRPr/>
          </a:p>
        </p:txBody>
      </p:sp>
      <p:sp>
        <p:nvSpPr>
          <p:cNvPr id="1966" name="Google Shape;1966;p16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read() 메서드를 사용하여 읽은 파일의 위치는 마지막을 가리키고 다시 read()를 호출해도 값이 나타나지 않는다.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seek(0)으로 하여 파일의 위치를 0번으로 이동하여 다시 read()를 사용하면 그 위치부터 읽어 올수 있다. </a:t>
            </a:r>
            <a:endParaRPr b="0"/>
          </a:p>
        </p:txBody>
      </p:sp>
      <p:sp>
        <p:nvSpPr>
          <p:cNvPr id="1967" name="Google Shape;1967;p16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968" name="Google Shape;196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2228341"/>
            <a:ext cx="3025833" cy="253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061" y="2228341"/>
            <a:ext cx="3517414" cy="15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166"/>
          <p:cNvSpPr txBox="1"/>
          <p:nvPr/>
        </p:nvSpPr>
        <p:spPr>
          <a:xfrm>
            <a:off x="5608402" y="2228341"/>
            <a:ext cx="2087431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502위치부터 파일읅 읽어온다.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1" name="Google Shape;1971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681" y="3863612"/>
            <a:ext cx="3658641" cy="2699518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66"/>
          <p:cNvSpPr txBox="1"/>
          <p:nvPr/>
        </p:nvSpPr>
        <p:spPr>
          <a:xfrm>
            <a:off x="5415122" y="3863613"/>
            <a:ext cx="3094117" cy="60016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500위치부터 읽어오면 오류가 발생되는데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이유는 한글은 3 byte 단위로 이루어져 있기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때문에 3 byte 단위로 움직여야 한다.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66"/>
          <p:cNvSpPr txBox="1"/>
          <p:nvPr/>
        </p:nvSpPr>
        <p:spPr>
          <a:xfrm>
            <a:off x="1650380" y="6003598"/>
            <a:ext cx="2299027" cy="43088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‘한글’이라는 단어는 각각 3byte씩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6 byte를 차지한다.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 읽기</a:t>
            </a:r>
            <a:endParaRPr/>
          </a:p>
        </p:txBody>
      </p:sp>
      <p:sp>
        <p:nvSpPr>
          <p:cNvPr id="1979" name="Google Shape;1979;p16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한글이라는 문자가 저장된 파일을 확인해보면 예상대로 6 byte가 저장되어 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readline() 메서드를 사용한 한 줄 씩 읽기 </a:t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1980" name="Google Shape;1980;p16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1981" name="Google Shape;198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855" y="1601793"/>
            <a:ext cx="2658757" cy="1875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67"/>
          <p:cNvSpPr/>
          <p:nvPr/>
        </p:nvSpPr>
        <p:spPr>
          <a:xfrm>
            <a:off x="1713836" y="2867751"/>
            <a:ext cx="1129972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3" name="Google Shape;1983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113" y="4235540"/>
            <a:ext cx="2392881" cy="249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6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 읽기 </a:t>
            </a:r>
            <a:endParaRPr/>
          </a:p>
        </p:txBody>
      </p:sp>
      <p:sp>
        <p:nvSpPr>
          <p:cNvPr id="1989" name="Google Shape;1989;p16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readlines() 메서드를 사용하면 라인 단위로 전체 파일을 읽어올 수 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readlines()의 반환값은 list이다. </a:t>
            </a:r>
            <a:endParaRPr/>
          </a:p>
        </p:txBody>
      </p:sp>
      <p:pic>
        <p:nvPicPr>
          <p:cNvPr id="1990" name="Google Shape;1990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855" y="1934107"/>
            <a:ext cx="2991102" cy="26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1067" y="1912863"/>
            <a:ext cx="2514951" cy="311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110" y="4621866"/>
            <a:ext cx="3403098" cy="1829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68"/>
          <p:cNvSpPr txBox="1"/>
          <p:nvPr/>
        </p:nvSpPr>
        <p:spPr>
          <a:xfrm>
            <a:off x="4552574" y="4880190"/>
            <a:ext cx="2712602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파일을 읽어서 출력하는 방법 2가지</a:t>
            </a:r>
            <a:endParaRPr/>
          </a:p>
        </p:txBody>
      </p:sp>
      <p:cxnSp>
        <p:nvCxnSpPr>
          <p:cNvPr id="1994" name="Google Shape;1994;p168"/>
          <p:cNvCxnSpPr/>
          <p:nvPr/>
        </p:nvCxnSpPr>
        <p:spPr>
          <a:xfrm rot="10800000">
            <a:off x="4638469" y="2232559"/>
            <a:ext cx="1024122" cy="264763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5" name="Google Shape;1995;p168"/>
          <p:cNvCxnSpPr>
            <a:stCxn id="1993" idx="1"/>
          </p:cNvCxnSpPr>
          <p:nvPr/>
        </p:nvCxnSpPr>
        <p:spPr>
          <a:xfrm rot="10800000">
            <a:off x="2777474" y="4541195"/>
            <a:ext cx="1775100" cy="46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96" name="Google Shape;1996;p168"/>
          <p:cNvSpPr txBox="1"/>
          <p:nvPr/>
        </p:nvSpPr>
        <p:spPr>
          <a:xfrm>
            <a:off x="3043215" y="5457948"/>
            <a:ext cx="4095993" cy="43088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readlines()함수는 list로 값을 반환하고 한 줄 당 list의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원소로 되어 있기 때문에 리스트 전체 개수가 전체 라인수이다.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6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파일 쓰기</a:t>
            </a:r>
            <a:endParaRPr/>
          </a:p>
        </p:txBody>
      </p:sp>
      <p:sp>
        <p:nvSpPr>
          <p:cNvPr id="2002" name="Google Shape;2002;p16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파일 쓰기는 모드 값을 “w”로 하면 된다.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close() 메서드를 사용해서 파일을 닫아주면 저장이 완료된다.  </a:t>
            </a:r>
            <a:endParaRPr b="0"/>
          </a:p>
        </p:txBody>
      </p:sp>
      <p:sp>
        <p:nvSpPr>
          <p:cNvPr id="2003" name="Google Shape;2003;p16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2004" name="Google Shape;200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1501401"/>
            <a:ext cx="5604898" cy="3522853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69"/>
          <p:cNvSpPr txBox="1"/>
          <p:nvPr/>
        </p:nvSpPr>
        <p:spPr>
          <a:xfrm>
            <a:off x="4040249" y="3561938"/>
            <a:ext cx="4868640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\n  개행문자를 같이 저장하지 않으면 다음줄로 넘어가지 않는다.</a:t>
            </a:r>
            <a:endParaRPr sz="129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6" name="Google Shape;2006;p169"/>
          <p:cNvCxnSpPr/>
          <p:nvPr/>
        </p:nvCxnSpPr>
        <p:spPr>
          <a:xfrm>
            <a:off x="2046181" y="4602420"/>
            <a:ext cx="405460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/>
        </p:nvSpPr>
        <p:spPr>
          <a:xfrm>
            <a:off x="1022995" y="1535551"/>
            <a:ext cx="7877262" cy="405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가상환경 실행하기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방법 1 : call [가상환경이름/Scripts/activate]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ex) call ./myid/Scripts/activate</a:t>
            </a:r>
            <a:endParaRPr/>
          </a:p>
          <a:p>
            <a:pPr indent="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방법 2 : 가상환경으로 생성된 폴더의 Scripts 안의 activate를 실행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ex) activate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 가상환경에서 나오기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가상환경을 해제시에는 deactivate를 실행 (ubuntu 동일)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1839546" y="2332273"/>
            <a:ext cx="6901961" cy="453325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C:\workspace&gt; call ./myid/Scripts/activate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(myid) C:\workspace&gt;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32" name="Google Shape;232;p17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설치(9/10)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34" name="Google Shape;234;p17"/>
          <p:cNvSpPr txBox="1"/>
          <p:nvPr/>
        </p:nvSpPr>
        <p:spPr>
          <a:xfrm>
            <a:off x="220980" y="1176218"/>
            <a:ext cx="8923020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가상환경 설정하기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476157" y="5586196"/>
            <a:ext cx="57299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tip) freeze에서 백업한 패키지 목록 일괄 설치하기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1884278" y="2582214"/>
            <a:ext cx="447861" cy="20338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5689853" y="1727262"/>
            <a:ext cx="2791418" cy="617134"/>
          </a:xfrm>
          <a:prstGeom prst="wedgeRectCallout">
            <a:avLst>
              <a:gd fmla="val -75472" name="adj1"/>
              <a:gd fmla="val 4833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가상환경이 정상적으로 실행이 되면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앞에 가상계정 이름이 출력</a:t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1839546" y="3351351"/>
            <a:ext cx="6901961" cy="453325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C:\workspace\myid\Scripts&gt; activate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(myid) C:\workspace\myid\Scripts&gt;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1839545" y="3858246"/>
            <a:ext cx="6901961" cy="453325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test@ubuntu:~$ source ./myid/bin/activate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(myid) test@ubuntu:~$ 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5954361" y="4154323"/>
            <a:ext cx="1906123" cy="453325"/>
          </a:xfrm>
          <a:prstGeom prst="wedgeRectCallout">
            <a:avLst>
              <a:gd fmla="val -67358" name="adj1"/>
              <a:gd fmla="val -40022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ubuntu에서 사용 방법</a:t>
            </a:r>
            <a:endParaRPr/>
          </a:p>
        </p:txBody>
      </p:sp>
      <p:sp>
        <p:nvSpPr>
          <p:cNvPr id="241" name="Google Shape;241;p17"/>
          <p:cNvSpPr/>
          <p:nvPr/>
        </p:nvSpPr>
        <p:spPr>
          <a:xfrm>
            <a:off x="1839545" y="5010169"/>
            <a:ext cx="6901961" cy="453325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C:\workspace\myid\Scripts&gt; deactivate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C:\workspace\myid\Scripts&gt;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1839544" y="5931136"/>
            <a:ext cx="6901961" cy="453325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(myid) C:\workspace&gt; pip install –r requirements.txt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Collecting get==0.0.21 (from –r requirements.txt (line 1))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7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대용량 파일 읽기</a:t>
            </a:r>
            <a:endParaRPr/>
          </a:p>
        </p:txBody>
      </p:sp>
      <p:sp>
        <p:nvSpPr>
          <p:cNvPr id="2012" name="Google Shape;2012;p17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readlines() 메서드는 파일의 내용을 메모리에 담아서 사용하기 때문에 대용량 파일인 경우 시스템이 멈출수도 있습니다.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with 구문을 사용하면 메모리를 올려서 사용하는 방식이 아니라 대용량 파일도 처리할 수 있습니다.		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2013" name="Google Shape;2013;p17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2014" name="Google Shape;2014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396" y="1938530"/>
            <a:ext cx="7882184" cy="221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5398" y="2504000"/>
            <a:ext cx="2459350" cy="278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396" y="4151636"/>
            <a:ext cx="3825187" cy="1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70"/>
          <p:cNvSpPr txBox="1"/>
          <p:nvPr/>
        </p:nvSpPr>
        <p:spPr>
          <a:xfrm>
            <a:off x="1447961" y="5000094"/>
            <a:ext cx="2771913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82,677,130 line를 가지고 있는 파일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7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enumerate(), pass 설명</a:t>
            </a:r>
            <a:endParaRPr/>
          </a:p>
        </p:txBody>
      </p:sp>
      <p:sp>
        <p:nvSpPr>
          <p:cNvPr id="2023" name="Google Shape;2023;p17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enumerate() 내장 함수를 for문과 같이 사용하면 loop를 실행하면 index, value 값을 전달해준다.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아래는 3.3기가 파일을 with와 pass를 사용하여 전체 라인 수를 계산하는 로직이다.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pass는 아무일도 안하겠다는 의미이다.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b="0" lang="en-US"/>
              <a:t>		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2024" name="Google Shape;2024;p17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pic>
        <p:nvPicPr>
          <p:cNvPr id="2025" name="Google Shape;2025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2025914"/>
            <a:ext cx="3825187" cy="1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71"/>
          <p:cNvSpPr txBox="1"/>
          <p:nvPr/>
        </p:nvSpPr>
        <p:spPr>
          <a:xfrm>
            <a:off x="4638469" y="2025914"/>
            <a:ext cx="2626040" cy="46166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idx에는 loop의 순번이 저장되고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line에는 readline()의 값이 들어간다.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71"/>
          <p:cNvSpPr txBox="1"/>
          <p:nvPr/>
        </p:nvSpPr>
        <p:spPr>
          <a:xfrm>
            <a:off x="2910278" y="2678688"/>
            <a:ext cx="3861955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line값을 출력하지 않고 pass를 사용하여 통과 시킨다.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8" name="Google Shape;2028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469" y="3055149"/>
            <a:ext cx="1814087" cy="3399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71"/>
          <p:cNvSpPr txBox="1"/>
          <p:nvPr/>
        </p:nvSpPr>
        <p:spPr>
          <a:xfrm>
            <a:off x="5687223" y="3801277"/>
            <a:ext cx="2374368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pass를 만나고 밑의 코드가 실행</a:t>
            </a:r>
            <a:endParaRPr/>
          </a:p>
        </p:txBody>
      </p:sp>
      <p:sp>
        <p:nvSpPr>
          <p:cNvPr id="2030" name="Google Shape;2030;p171"/>
          <p:cNvSpPr txBox="1"/>
          <p:nvPr/>
        </p:nvSpPr>
        <p:spPr>
          <a:xfrm>
            <a:off x="5687223" y="5676900"/>
            <a:ext cx="250100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continue를 만나고 다음 for문 실행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72"/>
          <p:cNvSpPr txBox="1"/>
          <p:nvPr/>
        </p:nvSpPr>
        <p:spPr>
          <a:xfrm>
            <a:off x="1571517" y="2341360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III. 파이썬 데이터 읽고 쓰기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HTML 읽어 오기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7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HTML(Hyper Text Markup Language)</a:t>
            </a:r>
            <a:endParaRPr sz="2200"/>
          </a:p>
        </p:txBody>
      </p:sp>
      <p:sp>
        <p:nvSpPr>
          <p:cNvPr id="2041" name="Google Shape;2041;p17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Noto Sans Symbols"/>
              <a:buChar char="✔"/>
            </a:pPr>
            <a:r>
              <a:rPr b="0" lang="en-US"/>
              <a:t>HTML의 역사</a:t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Char char="-"/>
            </a:pPr>
            <a:r>
              <a:rPr b="0" lang="en-US"/>
              <a:t>HTML은 1990년에 CERN(유럽원자핵연구기구)에서 일하던 팀 버너스 리에 의해 개발</a:t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Char char="-"/>
            </a:pPr>
            <a:r>
              <a:rPr b="0" lang="en-US"/>
              <a:t>거의 동시에 HTTP와 URI, WWW와 같은 기본적인 구조와 세계 최초의 웹 브라우저도 개발</a:t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Char char="-"/>
            </a:pPr>
            <a:r>
              <a:rPr b="0" lang="en-US"/>
              <a:t>그 당시에는 HTML은 CERN 내의 연구 공유와 교환을 위해 사용</a:t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Char char="-"/>
            </a:pPr>
            <a:r>
              <a:rPr b="0" lang="en-US"/>
              <a:t>1993년 CERN이 WWW를 공개한 것과 인터넷 접속 서비스가 시작된 것을 계기로 표준 규격으로 자리 잡게 됨. </a:t>
            </a:r>
            <a:endParaRPr/>
          </a:p>
          <a:p>
            <a:pPr indent="-142875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Font typeface="Calibri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Noto Sans Symbols"/>
              <a:buChar char="✔"/>
            </a:pPr>
            <a:r>
              <a:rPr b="0" lang="en-US"/>
              <a:t>HTML의 버전 </a:t>
            </a:r>
            <a:endParaRPr b="0"/>
          </a:p>
        </p:txBody>
      </p:sp>
      <p:sp>
        <p:nvSpPr>
          <p:cNvPr id="2042" name="Google Shape;2042;p17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43" name="Google Shape;2043;p173"/>
          <p:cNvGraphicFramePr/>
          <p:nvPr/>
        </p:nvGraphicFramePr>
        <p:xfrm>
          <a:off x="583864" y="3960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794650"/>
                <a:gridCol w="1794650"/>
                <a:gridCol w="1794650"/>
                <a:gridCol w="1794650"/>
              </a:tblGrid>
              <a:tr h="48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 u="none" cap="none" strike="noStrike"/>
                        <a:t>1993년</a:t>
                      </a:r>
                      <a:endParaRPr b="0" sz="1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 u="none" cap="none" strike="noStrike"/>
                        <a:t>HTML 1.0</a:t>
                      </a:r>
                      <a:endParaRPr b="0" sz="1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 u="none" cap="none" strike="noStrike"/>
                        <a:t>1997년</a:t>
                      </a:r>
                      <a:endParaRPr b="0" sz="1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 u="none" cap="none" strike="noStrike"/>
                        <a:t>HTML 4.0</a:t>
                      </a:r>
                      <a:endParaRPr b="0" sz="17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1995년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HTML 2.0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1999년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HTML 4.01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1997년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HTML 3.0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2014년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HTML 5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7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용어 설명</a:t>
            </a:r>
            <a:endParaRPr/>
          </a:p>
        </p:txBody>
      </p:sp>
      <p:sp>
        <p:nvSpPr>
          <p:cNvPr id="2049" name="Google Shape;2049;p17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45"/>
              <a:buChar char="•"/>
            </a:pPr>
            <a:r>
              <a:rPr b="0" lang="en-US" sz="1845"/>
              <a:t>URI(Uniform Resource Identifier)</a:t>
            </a:r>
            <a:endParaRPr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'통합 자원 식별자'라고 하며, 인터넷상에서 존재하는 자원을 나타내기 위한 주소</a:t>
            </a:r>
            <a:endParaRPr b="0"/>
          </a:p>
          <a:p>
            <a:pPr indent="-142875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45"/>
              <a:buChar char="•"/>
            </a:pPr>
            <a:r>
              <a:rPr b="0" lang="en-US" sz="1845"/>
              <a:t>HTTP</a:t>
            </a:r>
            <a:endParaRPr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Char char="-"/>
            </a:pPr>
            <a:r>
              <a:rPr b="0" lang="en-US" sz="1662"/>
              <a:t>WWW에서 정보를 주고 받을 때 사용하는 프로토콜로써, 클라이언트와 서버 간의 요청과 응답으로 정보를 전달 </a:t>
            </a:r>
            <a:endParaRPr b="0" sz="1662"/>
          </a:p>
          <a:p>
            <a:pPr indent="-108775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None/>
            </a:pPr>
            <a:r>
              <a:t/>
            </a:r>
            <a:endParaRPr b="0" sz="1662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45"/>
              <a:buChar char="•"/>
            </a:pPr>
            <a:r>
              <a:rPr b="0" lang="en-US" sz="1845"/>
              <a:t>HTML(Hyper Text Markup Language)</a:t>
            </a:r>
            <a:endParaRPr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Char char="-"/>
            </a:pPr>
            <a:r>
              <a:rPr b="0" lang="en-US" sz="1662"/>
              <a:t>웹 문서를 만들기 위해서 사용하는 프로그래밍 언어의 한 종류 </a:t>
            </a:r>
            <a:endParaRPr b="0" sz="1662"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Char char="-"/>
            </a:pPr>
            <a:r>
              <a:rPr b="0" lang="en-US" sz="1662"/>
              <a:t>HTML 태그라는 특수 기호 사용하여 페이지를 작성  </a:t>
            </a:r>
            <a:endParaRPr b="0" sz="1662"/>
          </a:p>
          <a:p>
            <a:pPr indent="-11137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46"/>
              <a:buNone/>
            </a:pPr>
            <a:r>
              <a:t/>
            </a:r>
            <a:endParaRPr b="0" sz="1845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45"/>
              <a:buChar char="•"/>
            </a:pPr>
            <a:r>
              <a:rPr b="0" lang="en-US" sz="1845"/>
              <a:t>Web Crawler</a:t>
            </a:r>
            <a:endParaRPr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Char char="-"/>
            </a:pPr>
            <a:r>
              <a:rPr b="0" lang="en-US" sz="1662"/>
              <a:t>조직적, 자동화된 방법으로 WWW을 탐색하는 컴퓨터 프로그램 </a:t>
            </a:r>
            <a:endParaRPr b="0" sz="1662"/>
          </a:p>
          <a:p>
            <a:pPr indent="-214312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Char char="-"/>
            </a:pPr>
            <a:r>
              <a:rPr b="0" lang="en-US" sz="1662"/>
              <a:t>Crawler가 하는 작업을 web crawling 혹은 spidering이라 부른다. </a:t>
            </a:r>
            <a:endParaRPr b="0" sz="1662"/>
          </a:p>
          <a:p>
            <a:pPr indent="-108775" lvl="1" marL="557213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62"/>
              <a:buNone/>
            </a:pPr>
            <a:r>
              <a:t/>
            </a:r>
            <a:endParaRPr b="0" sz="1662"/>
          </a:p>
        </p:txBody>
      </p:sp>
      <p:sp>
        <p:nvSpPr>
          <p:cNvPr id="2050" name="Google Shape;2050;p17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7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HTML5</a:t>
            </a:r>
            <a:endParaRPr sz="2200"/>
          </a:p>
        </p:txBody>
      </p:sp>
      <p:sp>
        <p:nvSpPr>
          <p:cNvPr id="2056" name="Google Shape;2056;p17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HTML 파일은 텍스트 파일로, 메모장 같은 텍스트 에디터로도 생성할 수 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텍스트 에디터로 'test.html'이라는 파일을 아래와 같이 생성해 보겠습니다.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sp>
        <p:nvSpPr>
          <p:cNvPr id="2057" name="Google Shape;2057;p17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8" name="Google Shape;2058;p175"/>
          <p:cNvSpPr/>
          <p:nvPr/>
        </p:nvSpPr>
        <p:spPr>
          <a:xfrm>
            <a:off x="4552574" y="1833746"/>
            <a:ext cx="4439062" cy="73115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‘&lt;‘와 ‘&gt;’의 기호로 둘러싼 기호를 ‘태그(tag)’라고 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태그 안에는 속성을 지정하여 기능과 정보를 부여할수 있습니다.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75"/>
          <p:cNvSpPr/>
          <p:nvPr/>
        </p:nvSpPr>
        <p:spPr>
          <a:xfrm>
            <a:off x="4552574" y="2801082"/>
            <a:ext cx="4439062" cy="62791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Data를 수집할 때 해당 페이지에서 원하는 정보의 태그 위치를 찾아서 가져오는 방식이 scrapping하는 방법입니다.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75"/>
          <p:cNvSpPr/>
          <p:nvPr/>
        </p:nvSpPr>
        <p:spPr>
          <a:xfrm>
            <a:off x="716802" y="4093689"/>
            <a:ext cx="8274834" cy="132937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Line 	: Html5라는 것을 선언합니다.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3~5 Line 	: html문서의 제목을 설정합니다.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8~10 Line  : body 부분에 해당 내용을 적습니다.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태그는 &lt;&gt;로 시작해서 &lt;/&gt;로 끝나야 합니다. 파이썬의 문자열을 작성할 때 ""안에 내용을 작성하는 것처럼 html의 태그도 &lt;&gt;...... &lt;/&gt; 로 끝납니다.  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1" name="Google Shape;2061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03" y="1833746"/>
            <a:ext cx="3473446" cy="202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7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</a:t>
            </a:r>
            <a:endParaRPr/>
          </a:p>
        </p:txBody>
      </p:sp>
      <p:sp>
        <p:nvSpPr>
          <p:cNvPr id="2067" name="Google Shape;2067;p17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아래는 html의 자주 사용하는 태그 목록입니다. </a:t>
            </a:r>
            <a:endParaRPr b="0"/>
          </a:p>
        </p:txBody>
      </p:sp>
      <p:graphicFrame>
        <p:nvGraphicFramePr>
          <p:cNvPr id="2068" name="Google Shape;2068;p176"/>
          <p:cNvGraphicFramePr/>
          <p:nvPr/>
        </p:nvGraphicFramePr>
        <p:xfrm>
          <a:off x="625011" y="154466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{506C025E-F5B6-47EF-B9AF-D9704A2B8667}</a:tableStyleId>
              </a:tblPr>
              <a:tblGrid>
                <a:gridCol w="1513000"/>
                <a:gridCol w="6529750"/>
              </a:tblGrid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태그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기능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695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&lt;a&gt;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하이퍼링크를 추가.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href 속성을 사용하여 링크할 url을 지정.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메일 주소나 페이지 안의 다른 부분도 링크 가능 </a:t>
                      </a:r>
                      <a:endParaRPr sz="1100" u="none" cap="none" strike="noStrike"/>
                    </a:p>
                  </a:txBody>
                  <a:tcPr marT="42200" marB="42200" marR="84400" marL="84400" anchor="ctr"/>
                </a:tc>
              </a:tr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&lt;h1&gt;~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&lt;h6&gt;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문장의 제목을 생성.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숫자가 낮을수록 상위 레벨을 의미.</a:t>
                      </a:r>
                      <a:endParaRPr sz="1100" u="none" cap="none" strike="noStrike"/>
                    </a:p>
                  </a:txBody>
                  <a:tcPr marT="42200" marB="42200" marR="84400" marL="84400" anchor="ctr"/>
                </a:tc>
              </a:tr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&lt;p&gt;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단락을 나타낸다. 달리 표시할 요소가 없는 경우에 사용하기를 권장.</a:t>
                      </a:r>
                      <a:endParaRPr sz="1100" u="none" cap="none" strike="noStrike"/>
                    </a:p>
                  </a:txBody>
                  <a:tcPr marT="42200" marB="42200" marR="84400" marL="84400" anchor="ctr"/>
                </a:tc>
              </a:tr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&lt;br&gt;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줄바꿈을 나타낸다. 줄을 바꿀 문자의  끝에 &lt;br&gt;를 붙인다. 이 태그는 &lt;/br&gt;은 필요없다.</a:t>
                      </a:r>
                      <a:endParaRPr sz="1100" u="none" cap="none" strike="noStrike"/>
                    </a:p>
                  </a:txBody>
                  <a:tcPr marT="42200" marB="42200" marR="84400" marL="84400" anchor="ctr"/>
                </a:tc>
              </a:tr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&lt;ul&gt;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번호가 없는 항목 쓰기의 범위를 나타낸다.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항목은 &lt;li&gt;로 지정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6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&lt;ol&gt;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번호가 붙은 항목 쓰기의 범위를 나타낸다.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항목은 &lt;li&gt;으로 지정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2069" name="Google Shape;2069;p17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7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</a:t>
            </a:r>
            <a:endParaRPr/>
          </a:p>
        </p:txBody>
      </p:sp>
      <p:sp>
        <p:nvSpPr>
          <p:cNvPr id="2075" name="Google Shape;2075;p17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&lt;a&gt;.. &lt;/a&gt; 태그</a:t>
            </a:r>
            <a:endParaRPr b="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a href="이동할 주소"를 설정합니다.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&lt;br&gt;은 줄바꿈을 나타냅니다. </a:t>
            </a:r>
            <a:endParaRPr/>
          </a:p>
        </p:txBody>
      </p:sp>
      <p:sp>
        <p:nvSpPr>
          <p:cNvPr id="2076" name="Google Shape;2076;p17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7" name="Google Shape;2077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107" y="1794359"/>
            <a:ext cx="6621532" cy="216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107" y="4069596"/>
            <a:ext cx="5390437" cy="100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7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 </a:t>
            </a:r>
            <a:endParaRPr/>
          </a:p>
        </p:txBody>
      </p:sp>
      <p:sp>
        <p:nvSpPr>
          <p:cNvPr id="2084" name="Google Shape;2084;p17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&lt;ul&gt;은 unordered list의 약자로 순서가 필요 없는 목록을 만듭니다.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&lt;ol&gt;은 ordered list의 약자로 순서가 있는 목록을 만듭니다. </a:t>
            </a:r>
            <a:endParaRPr/>
          </a:p>
        </p:txBody>
      </p:sp>
      <p:sp>
        <p:nvSpPr>
          <p:cNvPr id="2085" name="Google Shape;2085;p17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6" name="Google Shape;2086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19" y="1897116"/>
            <a:ext cx="6147240" cy="31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1972" y="4127048"/>
            <a:ext cx="2708408" cy="14509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088" name="Google Shape;2088;p178"/>
          <p:cNvSpPr txBox="1"/>
          <p:nvPr/>
        </p:nvSpPr>
        <p:spPr>
          <a:xfrm>
            <a:off x="583865" y="5151829"/>
            <a:ext cx="4708597" cy="490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Q1. 위에 &lt;li&gt;는 무엇인가?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list item의 약자로 &lt;ul&gt;의 항목들을 나열할 때 사용합니다.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178"/>
          <p:cNvSpPr txBox="1"/>
          <p:nvPr/>
        </p:nvSpPr>
        <p:spPr>
          <a:xfrm>
            <a:off x="615190" y="5855214"/>
            <a:ext cx="3398687" cy="490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Q2. 순서가 필요한 목록도 만들 수 있나요?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&lt;ul&gt;대신 &lt;ol&gt;를 사용하면 됩니다.  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7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</a:t>
            </a:r>
            <a:endParaRPr/>
          </a:p>
        </p:txBody>
      </p:sp>
      <p:sp>
        <p:nvSpPr>
          <p:cNvPr id="2095" name="Google Shape;2095;p17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&lt;p&gt;.. &lt;/p&gt;는 p는 paragraph의 약자로 문단을 의미합니다.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&lt;p&gt; .. &lt;/p&gt; 사이에 있는 내용이 하나의 단락을 구성합니다.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&lt;div&gt;과 &lt;span&gt;은 여러 개의 문장을 하나의 단위로 묶는 태그입니다.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콘텐츠를 묶으면 lang 속성을 지정하여 해당 부분이 외국어라는 것을 나타내거나 그 뒤에 작성하는 css(Cascading Style Sheets)를 적용할 수 있습니다. </a:t>
            </a:r>
            <a:endParaRPr b="0"/>
          </a:p>
        </p:txBody>
      </p:sp>
      <p:sp>
        <p:nvSpPr>
          <p:cNvPr id="2096" name="Google Shape;2096;p17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7" name="Google Shape;2097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9" y="2236211"/>
            <a:ext cx="3522853" cy="200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442" y="2452917"/>
            <a:ext cx="2462190" cy="976083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graphicFrame>
        <p:nvGraphicFramePr>
          <p:cNvPr id="2099" name="Google Shape;2099;p179"/>
          <p:cNvGraphicFramePr/>
          <p:nvPr/>
        </p:nvGraphicFramePr>
        <p:xfrm>
          <a:off x="1148953" y="5146444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{506C025E-F5B6-47EF-B9AF-D9704A2B8667}</a:tableStyleId>
              </a:tblPr>
              <a:tblGrid>
                <a:gridCol w="1300425"/>
                <a:gridCol w="5612350"/>
              </a:tblGrid>
              <a:tr h="421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태그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기능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52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&lt;div&gt;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콘텐츠의 단위를 나타낸다. 요소의 전후에는 줄바꿈이 들어간다.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(이러한 요소를 ‘블록요소’라고 한다.)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52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&lt;span&gt;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콘텐츠의 단위를 나타낸다. 요소의 전후에 줄바꿈이 들어가지 않는다.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(이러한 요소를 ‘인라인 요소’라고 한다.)</a:t>
                      </a:r>
                      <a:endParaRPr sz="1100" u="none" cap="none" strike="noStrike"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설치(10/10)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220980" y="1176218"/>
            <a:ext cx="8923020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실행하기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60933" y="1638952"/>
            <a:ext cx="7877262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콘솔에서 Python 실행하기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시작 버튼 -&gt; cmd -&gt; python 실행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Python IDLE 환경 실행하기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기본적인 Python IDLE를 실행한다.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17" y="3701055"/>
            <a:ext cx="2734057" cy="5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617" y="4395488"/>
            <a:ext cx="5630061" cy="181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 txBox="1"/>
          <p:nvPr/>
        </p:nvSpPr>
        <p:spPr>
          <a:xfrm>
            <a:off x="805805" y="6222044"/>
            <a:ext cx="78772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스크립트 작성시에는 File -&gt; New File를 실행하여 코드를 작성한다.  </a:t>
            </a:r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805" y="2204891"/>
            <a:ext cx="3838743" cy="89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3953394" y="3679052"/>
            <a:ext cx="4379989" cy="646331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Python이 설치된 폴더안에 파일을 실행한다.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[Python 설치폴더]\Lib\idlelib\idle.pyw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C:\&gt; python C:\python36\Lib\idlelib\idle.pyw</a:t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104521">
            <a:off x="7857077" y="3285782"/>
            <a:ext cx="957425" cy="646331"/>
          </a:xfrm>
          <a:prstGeom prst="irregularSeal1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8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&lt;div&gt; 태그를 사용하여 div 태그로 묶여 있는 부분만 스타일을 적용 받습니다.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&lt;span&gt;를 사용하여 해당 부분만 적용하였습니다. </a:t>
            </a:r>
            <a:endParaRPr b="0"/>
          </a:p>
        </p:txBody>
      </p:sp>
      <p:pic>
        <p:nvPicPr>
          <p:cNvPr id="2105" name="Google Shape;2105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18" y="1545759"/>
            <a:ext cx="5003521" cy="2989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8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 </a:t>
            </a:r>
            <a:endParaRPr/>
          </a:p>
        </p:txBody>
      </p:sp>
      <p:pic>
        <p:nvPicPr>
          <p:cNvPr id="2107" name="Google Shape;2107;p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8441" y="1434932"/>
            <a:ext cx="2347874" cy="128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80"/>
          <p:cNvSpPr/>
          <p:nvPr/>
        </p:nvSpPr>
        <p:spPr>
          <a:xfrm>
            <a:off x="1941344" y="3014839"/>
            <a:ext cx="1678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9" name="Google Shape;2109;p180"/>
          <p:cNvCxnSpPr>
            <a:endCxn id="2107" idx="1"/>
          </p:cNvCxnSpPr>
          <p:nvPr/>
        </p:nvCxnSpPr>
        <p:spPr>
          <a:xfrm flipH="1" rot="10800000">
            <a:off x="5597141" y="2076860"/>
            <a:ext cx="171300" cy="128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10" name="Google Shape;2110;p180"/>
          <p:cNvSpPr/>
          <p:nvPr/>
        </p:nvSpPr>
        <p:spPr>
          <a:xfrm>
            <a:off x="5768440" y="1767277"/>
            <a:ext cx="1678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1" name="Google Shape;2111;p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918" y="4663126"/>
            <a:ext cx="6112396" cy="152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7143" y="6135478"/>
            <a:ext cx="4256070" cy="41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8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 태그 </a:t>
            </a:r>
            <a:endParaRPr/>
          </a:p>
        </p:txBody>
      </p:sp>
      <p:sp>
        <p:nvSpPr>
          <p:cNvPr id="2118" name="Google Shape;2118;p18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Table 태그는 데이터를 모아서 표로 나타낼 때 사용하는 태그입니다. 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&lt;table&gt; 태그와 &lt;tr&gt; 태그, &lt;td&gt;로 작성하면 됩니다. </a:t>
            </a:r>
            <a:endParaRPr/>
          </a:p>
        </p:txBody>
      </p:sp>
      <p:sp>
        <p:nvSpPr>
          <p:cNvPr id="2119" name="Google Shape;2119;p18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20" name="Google Shape;2120;p181"/>
          <p:cNvGraphicFramePr/>
          <p:nvPr/>
        </p:nvGraphicFramePr>
        <p:xfrm>
          <a:off x="802392" y="19958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617775"/>
                <a:gridCol w="5556750"/>
              </a:tblGrid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태그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기능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&lt;table&gt;</a:t>
                      </a:r>
                      <a:endParaRPr sz="15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표를 작성한다. &lt;table&gt;요소로 둘러싼 부분이 표가 된다. 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&lt;tr&gt;</a:t>
                      </a:r>
                      <a:endParaRPr sz="15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표에 행을 추가. &lt;tr&gt; 요소로 둘러싼 부분이 행이 된다.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&lt;th&gt;</a:t>
                      </a:r>
                      <a:endParaRPr sz="15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표에 헤더가 되는 셀을 추가한다. &lt;th&gt; 요소로 둘러싼 부분이 셀의 제목.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&lt;td&gt;</a:t>
                      </a:r>
                      <a:endParaRPr sz="15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표에 셀을 추가. &lt;td&gt; 요소로 둘러싼 부분이 셀의 내용.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&lt;caption&gt;</a:t>
                      </a:r>
                      <a:endParaRPr sz="15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표의 타이틀을 나타낸다. 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8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html에서 데이터 읽어오기 </a:t>
            </a:r>
            <a:endParaRPr/>
          </a:p>
        </p:txBody>
      </p:sp>
      <p:sp>
        <p:nvSpPr>
          <p:cNvPr id="2126" name="Google Shape;2126;p18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Standard Library의 urllib를 사용하여 html을 읽어올 수 있습니다.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파이썬 2.x에서 urllib2 library를 사용하였다면 urllib2와 urllib가 조금 변경된 것을 확인할 수 있습니다. 파이썬 3.x에서는 urllib2는 urllib로 이름이 변경되었고, urllib.request, urllib.parse, urllib.error등 여러 서브모듈로 나눠었습니다. 함수 이름은 대부분 그대로지만, 새 urllib를 사용할 때는 어떤 함수가 서브모듈로 이동했는데 확인이 필요합니다.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urllib.request 모듈로 url을 열기 위한 대표적인 메서드로 urlopen()이 있습니다. </a:t>
            </a:r>
            <a:endParaRPr b="0"/>
          </a:p>
        </p:txBody>
      </p:sp>
      <p:sp>
        <p:nvSpPr>
          <p:cNvPr id="2127" name="Google Shape;2127;p18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28" name="Google Shape;2128;p182"/>
          <p:cNvGraphicFramePr/>
          <p:nvPr/>
        </p:nvGraphicFramePr>
        <p:xfrm>
          <a:off x="650333" y="26978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462325"/>
                <a:gridCol w="6580425"/>
              </a:tblGrid>
              <a:tr h="492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형식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urlopen(url, data=None, timeout=&lt;object object at 0x0000000003B456F0&gt;, *, cafile=None, capath=None, cadefault=False, context=None)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369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URL을 열어 콘텐츠를 취득한다. 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1758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인수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url - URL을 지정한다. Request 클래스의 인스턴스를 전달할 수도 있다.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data - URL에 POST할 데이터를 bytes 객체로 지정.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timeout - 타임아웃 시간을 지정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cafile - HTTPS 요청을 위한 증명서 파일 경로를 지정 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capath - HTTPS 요청을 위한 증명서 파일이 저장된 디렉터리 경로를 지정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cadefault - 사용하지 않은 인수 </a:t>
                      </a:r>
                      <a:endParaRPr sz="13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context - ssl.SSLContext 클래스의 인스턴스를 지정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83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반환값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http.client.HTTPResponse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8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html에서 데이터 읽어오기 </a:t>
            </a:r>
            <a:endParaRPr/>
          </a:p>
        </p:txBody>
      </p:sp>
      <p:sp>
        <p:nvSpPr>
          <p:cNvPr id="2134" name="Google Shape;2134;p18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 코드를 실행해 보겠습니다. </a:t>
            </a:r>
            <a:endParaRPr b="0"/>
          </a:p>
        </p:txBody>
      </p:sp>
      <p:pic>
        <p:nvPicPr>
          <p:cNvPr id="2135" name="Google Shape;2135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1567870"/>
            <a:ext cx="5777598" cy="186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33" y="3450763"/>
            <a:ext cx="7327058" cy="98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333" y="4602805"/>
            <a:ext cx="8208290" cy="115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83"/>
          <p:cNvSpPr txBox="1"/>
          <p:nvPr/>
        </p:nvSpPr>
        <p:spPr>
          <a:xfrm>
            <a:off x="583865" y="3163125"/>
            <a:ext cx="1148071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&lt;header&gt;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83"/>
          <p:cNvSpPr txBox="1"/>
          <p:nvPr/>
        </p:nvSpPr>
        <p:spPr>
          <a:xfrm>
            <a:off x="605835" y="4369750"/>
            <a:ext cx="909223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&lt;본문&gt;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8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8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html에서 데이터 읽어오기 </a:t>
            </a:r>
            <a:endParaRPr/>
          </a:p>
        </p:txBody>
      </p:sp>
      <p:sp>
        <p:nvSpPr>
          <p:cNvPr id="2146" name="Google Shape;2146;p18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 코드를 실행해 보겠습니다. </a:t>
            </a:r>
            <a:endParaRPr b="0"/>
          </a:p>
        </p:txBody>
      </p:sp>
      <p:pic>
        <p:nvPicPr>
          <p:cNvPr id="2147" name="Google Shape;2147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1567870"/>
            <a:ext cx="5777598" cy="186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33" y="3450763"/>
            <a:ext cx="7327058" cy="98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333" y="4602805"/>
            <a:ext cx="8208290" cy="115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84"/>
          <p:cNvSpPr txBox="1"/>
          <p:nvPr/>
        </p:nvSpPr>
        <p:spPr>
          <a:xfrm>
            <a:off x="583865" y="3163125"/>
            <a:ext cx="1148071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&lt;header&gt;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84"/>
          <p:cNvSpPr txBox="1"/>
          <p:nvPr/>
        </p:nvSpPr>
        <p:spPr>
          <a:xfrm>
            <a:off x="605835" y="4369750"/>
            <a:ext cx="909223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&lt;본문&gt;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8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8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post 방식과 get 방식 </a:t>
            </a:r>
            <a:endParaRPr/>
          </a:p>
        </p:txBody>
      </p:sp>
      <p:sp>
        <p:nvSpPr>
          <p:cNvPr id="2158" name="Google Shape;2158;p18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HTTP 요청 방식에는 2가지 방식이 있습니다.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GET 방식 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URL에 변수를 포함시켜 요청 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데이터가 헤더에 포함되어 전달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길이 제한이 있고, URL의 데이터가 노출 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Post 방식 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데이터가 본문에 포함되어 전달 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URL에 데이터가 노출되지 않음 </a:t>
            </a:r>
            <a:endParaRPr b="0"/>
          </a:p>
          <a:p>
            <a:pPr indent="0" lvl="1" marL="422041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b="0" lang="en-US"/>
              <a:t>    - 길이 제한이 없음 </a:t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검색엔진에서 검색할 때는 GET방식으로 동작합니다. </a:t>
            </a:r>
            <a:endParaRPr/>
          </a:p>
        </p:txBody>
      </p:sp>
      <p:pic>
        <p:nvPicPr>
          <p:cNvPr id="2159" name="Google Shape;215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6" y="5116917"/>
            <a:ext cx="8520935" cy="14773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85"/>
          <p:cNvSpPr/>
          <p:nvPr/>
        </p:nvSpPr>
        <p:spPr>
          <a:xfrm>
            <a:off x="3856669" y="5791566"/>
            <a:ext cx="1053659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85"/>
          <p:cNvSpPr/>
          <p:nvPr/>
        </p:nvSpPr>
        <p:spPr>
          <a:xfrm>
            <a:off x="5170220" y="5157192"/>
            <a:ext cx="930565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8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</a:t>
            </a:r>
            <a:endParaRPr sz="2200"/>
          </a:p>
        </p:txBody>
      </p:sp>
      <p:sp>
        <p:nvSpPr>
          <p:cNvPr id="2167" name="Google Shape;2167;p18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 Soup는 웹 크롤러에서 가장 중요한 요소 중 하나인 라이브러리입니다.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번거로운 작업들을 아주 간단하게 해결하게 만들어 줍니다.  </a:t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https://www.crummy.com/software/BeautifulSoup/bs4/doc/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BeautifulSoup는 Standard Library가 아니기 때문에 설치가 필요합니다.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pip install bs4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Anaconda는 기본적으로 설치되어 있습니다.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 Soup는 아래에서 따왔다고 합니다.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이상한 나라에서 나와서, 이상한 것들을 잘 이해 할 수 있다고 합니다.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사실 BeautifulSoup라는 패키지는 2012년에 개발이 종료, 현재는 BeautifulSoup4입니다. </a:t>
            </a:r>
            <a:endParaRPr/>
          </a:p>
        </p:txBody>
      </p:sp>
      <p:sp>
        <p:nvSpPr>
          <p:cNvPr id="2168" name="Google Shape;2168;p186"/>
          <p:cNvSpPr txBox="1"/>
          <p:nvPr/>
        </p:nvSpPr>
        <p:spPr>
          <a:xfrm>
            <a:off x="1381492" y="4196689"/>
            <a:ext cx="3124039" cy="188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“Beautiful Soup, so rich and green,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Waiting in a hot tureen!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for such dainties would not stoop?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Soup of the evening, </a:t>
            </a: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beautiful Soup!”</a:t>
            </a:r>
            <a:endParaRPr sz="166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책이(가) 표시된 사진&#10;&#10;매우 높은 신뢰도로 생성된 설명" id="2169" name="Google Shape;2169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1542" y="2654870"/>
            <a:ext cx="1814087" cy="2176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86"/>
          <p:cNvSpPr txBox="1"/>
          <p:nvPr/>
        </p:nvSpPr>
        <p:spPr>
          <a:xfrm>
            <a:off x="6263562" y="4849187"/>
            <a:ext cx="2552302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&lt;이상한 나라의 앨리스&gt;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186"/>
          <p:cNvSpPr txBox="1"/>
          <p:nvPr/>
        </p:nvSpPr>
        <p:spPr>
          <a:xfrm>
            <a:off x="4183116" y="5253780"/>
            <a:ext cx="2254143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모조 거북의 노래구절</a:t>
            </a:r>
            <a:endParaRPr/>
          </a:p>
        </p:txBody>
      </p:sp>
      <p:sp>
        <p:nvSpPr>
          <p:cNvPr id="2172" name="Google Shape;2172;p18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8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178" name="Google Shape;2178;p18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첨부된 'beautifulsoup.html' 파일을 가지고 설명하겠습니다.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아래 소스코드처럼 파일로 읽습니다.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open()함수를 사용하여 파일을 읽을때 윈도우에서 경로 설정하는 \를 그대로 사용하기 위해서 경로 따옴표 앞에 r를 붙였습니다. r은 raw의 r입니다. 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r를 사용하게 되면 윈도우에서 사용하는 경로 그대로 사용할 수있습니다. 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그렇지 않은 경우는 \\를 사용하세요.</a:t>
            </a:r>
            <a:endParaRPr/>
          </a:p>
          <a:p>
            <a:pPr indent="-142875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142875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BeautifulSoup에게 일을 시킬 준비를 합니다.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html.parser는 Python Standard Library입니다. </a:t>
            </a:r>
            <a:endParaRPr/>
          </a:p>
          <a:p>
            <a:pPr indent="-142875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pic>
        <p:nvPicPr>
          <p:cNvPr id="2179" name="Google Shape;2179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051" y="1925186"/>
            <a:ext cx="2858164" cy="102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272" y="4293356"/>
            <a:ext cx="2761170" cy="5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271" y="5423068"/>
            <a:ext cx="3605941" cy="4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8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8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188" name="Google Shape;2188;p18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소스에서 사용된 BeautifulSoup라는 것에 대해서 알아보겠습니다.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 클래스</a:t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 객체는 태그 정보를 바탕으로 정보를 탐색할 수 있습니다. 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graphicFrame>
        <p:nvGraphicFramePr>
          <p:cNvPr id="2189" name="Google Shape;2189;p188"/>
          <p:cNvGraphicFramePr/>
          <p:nvPr/>
        </p:nvGraphicFramePr>
        <p:xfrm>
          <a:off x="583865" y="19666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528775"/>
                <a:gridCol w="6713350"/>
              </a:tblGrid>
              <a:tr h="71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형식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self, markup='', features=None, builder=None, parse_only=None, from_encoding=None, exclude_encodings=None, **kwargs)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71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html을 해석한다.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71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인수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markup - 해석 대상 html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features - parser를 지정한다.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71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반환값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BeautifulSoup 객체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2190" name="Google Shape;2190;p18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8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196" name="Google Shape;2196;p18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 객체를 탐삭하기 전에 html를 가독성이 좋게 출력해 보겠습니다. 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객체의 prettify() 메서드를 사용합니다.  </a:t>
            </a:r>
            <a:endParaRPr/>
          </a:p>
        </p:txBody>
      </p:sp>
      <p:pic>
        <p:nvPicPr>
          <p:cNvPr id="2197" name="Google Shape;2197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1966684"/>
            <a:ext cx="4016020" cy="43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8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(1/7)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220980" y="1176218"/>
            <a:ext cx="892302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Anaconda는 패키지 관리 및 배포를 단순화하는 것을 목표로하는 대규모 데이터 처리, 예측 분석 및 과학 컴퓨팅을 위한 Python 및 R 프로그래밍 언어의 배포판입니다.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Anaconda를 설치하면 데이터 분석 및 처리하는 패키지가 기본 내장되어 있어 사용자가 개별적으로 설치할 필요가 없어집니다.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및 수집에 필요한 720개 넘는 패키지가 설치되어 있습니다.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Python의 용도가 분석 및 기계학습이라면 Anaconda 설치를 권장합니다. </a:t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404" y="3682323"/>
            <a:ext cx="4699777" cy="262421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9"/>
          <p:cNvSpPr txBox="1"/>
          <p:nvPr/>
        </p:nvSpPr>
        <p:spPr>
          <a:xfrm>
            <a:off x="3481431" y="6274965"/>
            <a:ext cx="24139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&lt;https://www.anaconda.com&gt;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9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204" name="Google Shape;2204;p19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우선은 아래 코드들을 타이핑 해보겠습니다.  </a:t>
            </a:r>
            <a:endParaRPr/>
          </a:p>
        </p:txBody>
      </p:sp>
      <p:pic>
        <p:nvPicPr>
          <p:cNvPr id="2205" name="Google Shape;2205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1480993"/>
            <a:ext cx="4719294" cy="492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90"/>
          <p:cNvSpPr/>
          <p:nvPr/>
        </p:nvSpPr>
        <p:spPr>
          <a:xfrm>
            <a:off x="5369627" y="1576041"/>
            <a:ext cx="2777465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문서의 title 태그의 정보를 출력합니다.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90"/>
          <p:cNvSpPr/>
          <p:nvPr/>
        </p:nvSpPr>
        <p:spPr>
          <a:xfrm>
            <a:off x="5369627" y="2174261"/>
            <a:ext cx="2272520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태그의 이름을 출력합니다.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90"/>
          <p:cNvSpPr/>
          <p:nvPr/>
        </p:nvSpPr>
        <p:spPr>
          <a:xfrm>
            <a:off x="5369628" y="2772482"/>
            <a:ext cx="3171804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태그가 가지고 있는 내용을 출력합니다.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90"/>
          <p:cNvSpPr/>
          <p:nvPr/>
        </p:nvSpPr>
        <p:spPr>
          <a:xfrm>
            <a:off x="5369627" y="3370702"/>
            <a:ext cx="2623577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문서의 p 태그의 정보를 출력합니다.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190"/>
          <p:cNvSpPr/>
          <p:nvPr/>
        </p:nvSpPr>
        <p:spPr>
          <a:xfrm>
            <a:off x="5369627" y="3960751"/>
            <a:ext cx="3059594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태그가 가지고 있는 class를 출력합니다.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90"/>
          <p:cNvSpPr/>
          <p:nvPr/>
        </p:nvSpPr>
        <p:spPr>
          <a:xfrm>
            <a:off x="5369628" y="4500674"/>
            <a:ext cx="2161912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태그의 정보를 출력합니다.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190"/>
          <p:cNvSpPr/>
          <p:nvPr/>
        </p:nvSpPr>
        <p:spPr>
          <a:xfrm>
            <a:off x="5369627" y="5098894"/>
            <a:ext cx="3633469" cy="45657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문서를 보면 a태그가 하나가 아니기 때문에 전체를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탐색하기 위해서 find_all()를 사용합니다.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90"/>
          <p:cNvSpPr/>
          <p:nvPr/>
        </p:nvSpPr>
        <p:spPr>
          <a:xfrm>
            <a:off x="5369627" y="5954819"/>
            <a:ext cx="2355876" cy="2719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id가 link3라는 것만 출력합니다.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19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19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220" name="Google Shape;2220;p19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BeautifulSoup.find()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id 속성값으로 요소를 찾는 경우 find(id='ID 이름')과 같이 지정합니다. 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class 속성은 find(class_='class 이름')과 같이 하면 해당 클래스를 탐색합니다. </a:t>
            </a:r>
            <a:endParaRPr/>
          </a:p>
          <a:p>
            <a:pPr indent="-228600" lvl="2" marL="1143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class_에서 _는 Python 예약어의 class와 충돌을 피하기 위해서 붙어 있습니다.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find('요소이름', attr={'속성이름':'값}과 같이 지정하면 조건을 세밀히 설정할 수 있습니다.  </a:t>
            </a:r>
            <a:endParaRPr b="0"/>
          </a:p>
        </p:txBody>
      </p:sp>
      <p:graphicFrame>
        <p:nvGraphicFramePr>
          <p:cNvPr id="2221" name="Google Shape;2221;p191"/>
          <p:cNvGraphicFramePr/>
          <p:nvPr/>
        </p:nvGraphicFramePr>
        <p:xfrm>
          <a:off x="650334" y="15014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528775"/>
                <a:gridCol w="6713350"/>
              </a:tblGrid>
              <a:tr h="425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형식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name=None, attrs={}, recursive=True, text=None, **kwargs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425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요소를 탐색하여 </a:t>
                      </a:r>
                      <a:r>
                        <a:rPr lang="en-US" sz="1300" u="none" cap="none" strike="noStrike">
                          <a:solidFill>
                            <a:srgbClr val="FF0000"/>
                          </a:solidFill>
                        </a:rPr>
                        <a:t>맨 처음 발견된 하나</a:t>
                      </a:r>
                      <a:r>
                        <a:rPr lang="en-US" sz="1300" u="none" cap="none" strike="noStrike"/>
                        <a:t>를 얻는다.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872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인수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name - 요소 이름을 검색 조건으로 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attrs - 요소의 속성 이름과 값을 검색 조건으로 한다. 사전형으로 작성한다.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recursive - False를 지정하면 바로 아래 자식 요소만 대상이 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text - 요소의 내용(시작 태그와 종료 태그 사이의 텍스트)를 검색 조건으로 한다.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425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반환값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Tag 객체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2222" name="Google Shape;2222;p19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9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228" name="Google Shape;2228;p19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BeautifulSoup.find_all()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b="0" lang="en-US"/>
              <a:t>조건에 일치하는 Tag 객체의 리스트를 반환합니다.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Tag 객체의 리스트를 순회하면서 get메서드를 사용하여 해당 키에 맞는 값을 출력</a:t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graphicFrame>
        <p:nvGraphicFramePr>
          <p:cNvPr id="2229" name="Google Shape;2229;p192"/>
          <p:cNvGraphicFramePr/>
          <p:nvPr/>
        </p:nvGraphicFramePr>
        <p:xfrm>
          <a:off x="650334" y="15014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528775"/>
                <a:gridCol w="6713350"/>
              </a:tblGrid>
              <a:tr h="31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형식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name=None, attrs={}, recursive=True, text=None, limit=None **kwargs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요소를 탐색하여 조건에 일치하는 모두를 구한다. 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118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인수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name - 요소 이름을 검색 조건으로 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attrs - 요소의 속성 이름과 값을 검색 조건으로 한다. 사전형으로 작성한다.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recursive - False를 지정하면 바로 아래 자식 요소만 대상이 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text - 요소의 내용(시작 태그와 종료 태그 사이의 텍스트)를 검색 조건으로 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limit - 지정한 수만큼 요소가 발견되면 검색을 종료한다.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반환값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Tag 객체의 리스트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pic>
        <p:nvPicPr>
          <p:cNvPr id="2230" name="Google Shape;2230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4" y="4558972"/>
            <a:ext cx="2998037" cy="1395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9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9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BeautifulSoup 예제</a:t>
            </a:r>
            <a:endParaRPr/>
          </a:p>
        </p:txBody>
      </p:sp>
      <p:sp>
        <p:nvSpPr>
          <p:cNvPr id="2237" name="Google Shape;2237;p19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BeautifulSoup.get_text()</a:t>
            </a:r>
            <a:endParaRPr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</p:txBody>
      </p:sp>
      <p:graphicFrame>
        <p:nvGraphicFramePr>
          <p:cNvPr id="2238" name="Google Shape;2238;p193"/>
          <p:cNvGraphicFramePr/>
          <p:nvPr/>
        </p:nvGraphicFramePr>
        <p:xfrm>
          <a:off x="650334" y="15014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528775"/>
                <a:gridCol w="6713350"/>
              </a:tblGrid>
              <a:tr h="46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형식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name=None, attrs={}, recursive=True, text=None, limit=None **kwargs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48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트리로부터 텍스트 부분을 추출한다.</a:t>
                      </a:r>
                      <a:endParaRPr sz="1300" u="none" cap="none" strike="noStrike"/>
                    </a:p>
                  </a:txBody>
                  <a:tcPr marT="42200" marB="42200" marR="84400" marL="84400" anchor="ctr"/>
                </a:tc>
              </a:tr>
              <a:tr h="77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인수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separator - 태그로 잘려 있던 위치에 지정한 문자열을 삽입한다.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strip - True를 지정하면 빈 행을 제외한다.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반환값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추출한 문자열 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pic>
        <p:nvPicPr>
          <p:cNvPr id="2239" name="Google Shape;2239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62" y="3761344"/>
            <a:ext cx="4974103" cy="19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9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94"/>
          <p:cNvSpPr txBox="1"/>
          <p:nvPr/>
        </p:nvSpPr>
        <p:spPr>
          <a:xfrm>
            <a:off x="1571517" y="2341360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III. 파이썬 데이터 읽고 쓰기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정규표현식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9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</a:t>
            </a:r>
            <a:endParaRPr/>
          </a:p>
        </p:txBody>
      </p:sp>
      <p:sp>
        <p:nvSpPr>
          <p:cNvPr id="2251" name="Google Shape;2251;p195"/>
          <p:cNvSpPr txBox="1"/>
          <p:nvPr>
            <p:ph idx="2" type="body"/>
          </p:nvPr>
        </p:nvSpPr>
        <p:spPr>
          <a:xfrm>
            <a:off x="554627" y="1040837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정규 표현식(Regular Expression) 이하 Regex라고 불리는 도구입니다.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다른 컴퓨터 도구들과 마찬가지로 특정한 문제를 해결할 목적으로 만들어졌습니다.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먼저 정규 표현식으로 무엇을 할 수 있는지 알아보겠습니다.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대소문자를 구별하지 않고 car라는 텍스트가 포함된 파일을 찾는데, 단어 중간에 car가 들어간 경우는 제외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(scar, carry, incarcerate 같은 단어는 제외)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텍스트 파일에서 이메일 형식 주소만 가져오고 싶을 때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편집기에서 단어를 수정할 때 size라는 글자를 모두 iSize로 변경하고 싶을 때, 다른 단어 사이에 size라는 철자가 포함된 경우는 제외하고 오직 size라는 단어만을 치환하고 싶을 때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문서에서 사람이름만 추출하고 싶을 때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문서 안에서 ( ) 혹은 [ ] 안의 문자만을 추출하고 싶을 때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정규 표현식은 어떻게 사용하는가?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원하는 정보가 어디에 있는지 검색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정보를 찾은 뒤에 우리가 원하는 문자로 치환하고 싶을 때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정규표현식을 다시 정의하면...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텍스트를 찾고 조작하는데 쓰는 문자열입니다.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정규 표현식은 정규 표현 언어를 사용해서 만듭니다.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정규 표현식은 1950년대 수학 분야 연구에서 유래되었습니다. </a:t>
            </a:r>
            <a:endParaRPr/>
          </a:p>
        </p:txBody>
      </p:sp>
      <p:sp>
        <p:nvSpPr>
          <p:cNvPr id="2252" name="Google Shape;2252;p19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9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기본 메타 문자</a:t>
            </a:r>
            <a:endParaRPr/>
          </a:p>
        </p:txBody>
      </p:sp>
      <p:sp>
        <p:nvSpPr>
          <p:cNvPr id="2258" name="Google Shape;2258;p19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기본 메타 문자 (메타 문자 : 특별한 의미를 지닌 특수문자)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아래는 스티브잡스의 연설문 중에 일부입니다.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</p:txBody>
      </p:sp>
      <p:sp>
        <p:nvSpPr>
          <p:cNvPr id="2259" name="Google Shape;2259;p19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60" name="Google Shape;2260;p196"/>
          <p:cNvGraphicFramePr/>
          <p:nvPr/>
        </p:nvGraphicFramePr>
        <p:xfrm>
          <a:off x="859359" y="1574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2475275"/>
                <a:gridCol w="4935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모든 문자와 일치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|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왼쪽 혹은 오른쪽 일치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[]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문자 집합 구성원 중 하나와 일치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[^]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문자 집합 구성원을 제외하고 일치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-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범위 정의(A-Z)와 같은 형태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\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다음에 오는 문자는 이스케이프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61" name="Google Shape;2261;p196"/>
          <p:cNvSpPr txBox="1"/>
          <p:nvPr/>
        </p:nvSpPr>
        <p:spPr>
          <a:xfrm>
            <a:off x="859359" y="4267200"/>
            <a:ext cx="741034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honored to be with you today at your commencement from one of the finest universities in the world. I never graduated from college. Truth be told, this is the closest I've ever gotten to a college graduation. Today I want to tell you three stories from my life. That's it. No big deal. Just three stories.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story is about connecting the dots.</a:t>
            </a:r>
            <a:endParaRPr/>
          </a:p>
        </p:txBody>
      </p:sp>
      <p:sp>
        <p:nvSpPr>
          <p:cNvPr id="2262" name="Google Shape;2262;p196"/>
          <p:cNvSpPr txBox="1"/>
          <p:nvPr/>
        </p:nvSpPr>
        <p:spPr>
          <a:xfrm>
            <a:off x="5951622" y="6190674"/>
            <a:ext cx="2630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주소 :goo.gl/wnwdFM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9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기본 메타 문자</a:t>
            </a:r>
            <a:endParaRPr/>
          </a:p>
        </p:txBody>
      </p:sp>
      <p:sp>
        <p:nvSpPr>
          <p:cNvPr id="2268" name="Google Shape;2268;p19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파이썬에서 사용될 메타 문자를 좀 더 자세히 정리해 보겠습니다. </a:t>
            </a:r>
            <a:endParaRPr/>
          </a:p>
        </p:txBody>
      </p:sp>
      <p:sp>
        <p:nvSpPr>
          <p:cNvPr id="2269" name="Google Shape;2269;p19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70" name="Google Shape;2270;p197"/>
          <p:cNvGraphicFramePr/>
          <p:nvPr/>
        </p:nvGraphicFramePr>
        <p:xfrm>
          <a:off x="778041" y="16376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243275"/>
                <a:gridCol w="3649575"/>
                <a:gridCol w="3063550"/>
              </a:tblGrid>
              <a:tr h="43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메타문자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설명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예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96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.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줄바꿈 문자를 제외한 모든 문자와 매칭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re.DOTALL 모드로 사용하면 줄바꿈 문자도 매칭된다.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c.t는 cat, cbt, cct 등과 매칭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9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1. 문자열의 시작과 매칭된다. re.MULTILINE 모드에서는 각 줄의 시작과 매칭된다.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2. 메타 문자 [   ] 안에서는 반대 문자열을 의미한다. [^5]는 5가 아닌 문자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^cat는 cats and dogs와 매칭되지만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dogs and cats에는 매칭되지 않는다.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c[^a]t는 cbt, cct, cdt와 매칭되지만 cat와는 매칭되지 않는다.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696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$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1. 문자열의 마지막과 매칭된다.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2. 메타 문자 [  ] 안에서는 메타 문자로 사용되지 않고 순수하게 $ 문자를 의미한다.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cat$는 dogs and cats와는 매칭되지 않지만 a dog and a cat와는 매칭된다.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[  ] 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문자 집합을 의미한다. [abc]는 a, b, c 중 한 문자를 의미한다. [a-c]와 같이 사용할 수 있다.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c[abd]t는 cat, cbt, cct와 매칭된다.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|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 | b는 a 또는 b의 의미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   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정규식을 그룹으로 묶는다.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9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모든 문자와 일치</a:t>
            </a:r>
            <a:endParaRPr/>
          </a:p>
        </p:txBody>
      </p:sp>
      <p:sp>
        <p:nvSpPr>
          <p:cNvPr id="2276" name="Google Shape;2276;p19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메타 문자를 연습을 하기 위해서 Anaconda에 기본 포함되어 있는 Visual Studio Code(VSC)를 실행하겠습니다.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.은 모든 문자를 의미합니다. VSC에서 Ctrl + F 버튼을 눌러 찾기 모드에서 정규식 사용을 클릭합니다.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정규 표현식을 사용하고 .를 입력하면 모든 글자들이 선택되는 것을 확인할 수 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이번에는 th.를 검색해보겠습니다. (3글자)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th 다음에 .은 th다음 어떤 글자라도 허용한다는 의미입니다. 그래서 the, thi, th[공백], tha, thr등 총 3개의 문자가 선택 되었습니다.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마침표(.)는 어떠한 문자나 알파벳, 숫자, 심지어는 문장 부호로 쓰인 마침표, 공백와도 일치합니다.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</p:txBody>
      </p:sp>
      <p:sp>
        <p:nvSpPr>
          <p:cNvPr id="2277" name="Google Shape;2277;p19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8" name="Google Shape;2278;p198"/>
          <p:cNvGrpSpPr/>
          <p:nvPr/>
        </p:nvGrpSpPr>
        <p:grpSpPr>
          <a:xfrm>
            <a:off x="1210731" y="1898603"/>
            <a:ext cx="5648375" cy="1462218"/>
            <a:chOff x="1274899" y="2387888"/>
            <a:chExt cx="6401693" cy="1857634"/>
          </a:xfrm>
        </p:grpSpPr>
        <p:pic>
          <p:nvPicPr>
            <p:cNvPr id="2279" name="Google Shape;2279;p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4899" y="2387888"/>
              <a:ext cx="6401693" cy="1857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0" name="Google Shape;2280;p198"/>
            <p:cNvSpPr/>
            <p:nvPr/>
          </p:nvSpPr>
          <p:spPr>
            <a:xfrm>
              <a:off x="5682163" y="2470484"/>
              <a:ext cx="357688" cy="344906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81" name="Google Shape;2281;p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984" y="4078324"/>
            <a:ext cx="5648375" cy="139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9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모든 문자와 일치</a:t>
            </a:r>
            <a:endParaRPr/>
          </a:p>
        </p:txBody>
      </p:sp>
      <p:sp>
        <p:nvSpPr>
          <p:cNvPr id="2287" name="Google Shape;2287;p19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아래는 파일명 리스트 입니다. .a. 총 3문자를 검색합니다. (마침표는 어떤 문자든지 문자 하나와 일치)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.은 모든 문자를 의미하니 [모든문자]a[모든문자]에 해당되는 모든 결과가 출력됩니다.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.a.가 들어가며 .xls로 끝나는 문자를 찾아보겠습니다.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.은 모든 문자를 의미하기 때문에 실제 마침표를 찾고 싶다면 ./를 사용해야 합니다.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2288" name="Google Shape;2288;p19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9" name="Google Shape;2289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81" y="1588648"/>
            <a:ext cx="3983546" cy="184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981" y="4129249"/>
            <a:ext cx="4845057" cy="168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/>
        </p:nvSpPr>
        <p:spPr>
          <a:xfrm>
            <a:off x="653887" y="1183899"/>
            <a:ext cx="228917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27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2"/>
          <p:cNvCxnSpPr/>
          <p:nvPr/>
        </p:nvCxnSpPr>
        <p:spPr>
          <a:xfrm>
            <a:off x="2883941" y="1279760"/>
            <a:ext cx="0" cy="4746136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2"/>
          <p:cNvSpPr txBox="1"/>
          <p:nvPr/>
        </p:nvSpPr>
        <p:spPr>
          <a:xfrm>
            <a:off x="2943063" y="1133509"/>
            <a:ext cx="5167665" cy="5111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I. Python 개요 및 설치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II. 파이썬 문법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변수 및 기본 연산자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데이터 타입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: list, tuple, dictionary, set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제어문, 반복문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파이썬 함수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예외처리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모듈 및 네임스페이스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날짜, 시간 다루기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객체지향 및 클래스</a:t>
            </a:r>
            <a:endParaRPr b="1" i="0" sz="2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093" y="357208"/>
            <a:ext cx="1961707" cy="9808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 txBox="1"/>
          <p:nvPr/>
        </p:nvSpPr>
        <p:spPr>
          <a:xfrm>
            <a:off x="913816" y="401222"/>
            <a:ext cx="763351" cy="36933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1일차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(2/7)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29535" y="1042554"/>
            <a:ext cx="89230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https://www.anaconda.com</a:t>
            </a:r>
            <a:endParaRPr/>
          </a:p>
        </p:txBody>
      </p:sp>
      <p:sp>
        <p:nvSpPr>
          <p:cNvPr id="276" name="Google Shape;276;p20"/>
          <p:cNvSpPr txBox="1"/>
          <p:nvPr/>
        </p:nvSpPr>
        <p:spPr>
          <a:xfrm>
            <a:off x="5298907" y="6075037"/>
            <a:ext cx="17572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설치파일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>
            <a:off x="895102" y="1930038"/>
            <a:ext cx="5774146" cy="3245366"/>
            <a:chOff x="853157" y="2122985"/>
            <a:chExt cx="5774146" cy="3245366"/>
          </a:xfrm>
        </p:grpSpPr>
        <p:pic>
          <p:nvPicPr>
            <p:cNvPr id="278" name="Google Shape;27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157" y="2144235"/>
              <a:ext cx="5774146" cy="3224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0"/>
            <p:cNvSpPr/>
            <p:nvPr/>
          </p:nvSpPr>
          <p:spPr>
            <a:xfrm>
              <a:off x="5201174" y="2122985"/>
              <a:ext cx="914400" cy="259488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243" y="3967992"/>
            <a:ext cx="5804312" cy="2123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0"/>
          <p:cNvCxnSpPr/>
          <p:nvPr/>
        </p:nvCxnSpPr>
        <p:spPr>
          <a:xfrm>
            <a:off x="5729681" y="2189526"/>
            <a:ext cx="0" cy="1853968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2" name="Google Shape;282;p20"/>
          <p:cNvSpPr/>
          <p:nvPr/>
        </p:nvSpPr>
        <p:spPr>
          <a:xfrm>
            <a:off x="3860334" y="4590746"/>
            <a:ext cx="1676400" cy="11052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1837189" y="5445483"/>
            <a:ext cx="1311054" cy="379068"/>
          </a:xfrm>
          <a:prstGeom prst="wedgeRoundRectCallout">
            <a:avLst>
              <a:gd fmla="val 101381" name="adj1"/>
              <a:gd fmla="val -235895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3.6 버전 권장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0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문자 집합으로 찾기</a:t>
            </a:r>
            <a:endParaRPr/>
          </a:p>
        </p:txBody>
      </p:sp>
      <p:sp>
        <p:nvSpPr>
          <p:cNvPr id="2296" name="Google Shape;2296;p20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모든 문자가 아닌 문자 집합을 사용하면 특정 문자들과 문자 범위를 일치시킬 수 있습니다.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[ ]을 사용하면 [ ] 안에 있는 원소들 중에 하나라도 일치하는 것들을 선택합니다.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위의 예제에서 [ns]a..\xls 은 다음과 같습니다.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na..\xls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sa..\xls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[]안에 ns라는 2개의 원소의 조합에 일치하는 모든 문자들을 찾아줍니다.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 문구에서 [rR]eg[eE]x는 regex, Regex, RegEx, regEx에 해당되는 글자를 찾으라는 의미입니다. </a:t>
            </a:r>
            <a:endParaRPr/>
          </a:p>
        </p:txBody>
      </p:sp>
      <p:sp>
        <p:nvSpPr>
          <p:cNvPr id="2297" name="Google Shape;2297;p20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8" name="Google Shape;2298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25" y="5335675"/>
            <a:ext cx="4767088" cy="47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955" y="1643169"/>
            <a:ext cx="3800217" cy="167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20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문자 집합으로 찾기</a:t>
            </a:r>
            <a:endParaRPr/>
          </a:p>
        </p:txBody>
      </p:sp>
      <p:sp>
        <p:nvSpPr>
          <p:cNvPr id="2305" name="Google Shape;2305;p20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만약 a ~ z까지 모든 문자를 [] 안에 넣고 싶다면?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[ABCDEFGHIJKLMNOPQRSTUVWXYZ]라고 적으면 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혹은 [A-Z]라고 해도 동일한 결과를 얻습니다.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0 ~ 9 까지 숫자를 [ ] 에 넣고 싶다면?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[0123456789] 혹은 [0-9]라고 하시면 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[ABCDEFGHIJKLMNOPQRSTUVWXYZabcdefghijklmnopqrstuvwxyz0123456789]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[A-Za-z0-9]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제외하고 찾기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지정한 목록을 제외할 수도 있습니다.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해당 문자앞에 ^(캐럿) 문자를 붙여주면 됩니다.  na나 sa로 시작되고 세번째에 숫자가 아닌 .xls을 찾습니다. </a:t>
            </a:r>
            <a:endParaRPr/>
          </a:p>
        </p:txBody>
      </p:sp>
      <p:sp>
        <p:nvSpPr>
          <p:cNvPr id="2306" name="Google Shape;2306;p20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811" y="4634741"/>
            <a:ext cx="3610923" cy="176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0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파이썬에서 정규표현식</a:t>
            </a:r>
            <a:endParaRPr/>
          </a:p>
        </p:txBody>
      </p:sp>
      <p:sp>
        <p:nvSpPr>
          <p:cNvPr id="2313" name="Google Shape;2313;p20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파이썬은 정규 표현식을 지원하기 위해 re(regular expression) 모듈을 제공합니다.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import re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compile 메서드를 이용하면 정규표현식을 적용하고 해당 정규식 규칙으로 문장에 적용할 수 있습니다.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re.compile('ab*')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match 메서드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문자열의 처음부터 정규식과 매칭이 되는지 조사합니다.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re.match(정규표현식, 대상문장)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search 메서드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문자열 전체를 검색하여 정규식과 매칭이 되는지 조사합니다.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match()와 search() 메서드의 차이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match() 메서드는 문자열이 시작부터 일치하는지 검사합니다. re모듈의 search 메서드는 부분적으로 일치하는 문자열이 있는지 검사합니다.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2314" name="Google Shape;2314;p20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5" name="Google Shape;2315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0112" y="2914650"/>
            <a:ext cx="33813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727" y="5362575"/>
            <a:ext cx="37623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20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파이썬에서 정규표현식</a:t>
            </a:r>
            <a:endParaRPr/>
          </a:p>
        </p:txBody>
      </p:sp>
      <p:sp>
        <p:nvSpPr>
          <p:cNvPr id="2322" name="Google Shape;2322;p20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findall 메서드는 정규표현식에 만족하는 모든 문자열을 추출합니다.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match 객체의 메서드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23" name="Google Shape;2323;p20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4" name="Google Shape;2324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51" y="1630529"/>
            <a:ext cx="4000500" cy="581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5" name="Google Shape;2325;p203"/>
          <p:cNvGraphicFramePr/>
          <p:nvPr/>
        </p:nvGraphicFramePr>
        <p:xfrm>
          <a:off x="784051" y="31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748275"/>
                <a:gridCol w="3889900"/>
              </a:tblGrid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method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/>
                        <a:t>목적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group()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매치된 문자열을 리턴</a:t>
                      </a:r>
                      <a:endParaRPr sz="1100" u="none" cap="none" strike="noStrike"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start()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매치된 문자열의 시작 위치를 리턴</a:t>
                      </a:r>
                      <a:endParaRPr sz="1100" u="none" cap="none" strike="noStrike"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end()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매치된 문자열의 끝 위치를 리턴</a:t>
                      </a:r>
                      <a:endParaRPr sz="1100" u="none" cap="none" strike="noStrike"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span()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매치된 문자열의 (시작, 끝) 에 해당되는 튜플을 리턴</a:t>
                      </a:r>
                      <a:endParaRPr sz="1100" u="none" cap="none" strike="noStrike"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6" name="Google Shape;2326;p203"/>
          <p:cNvSpPr/>
          <p:nvPr/>
        </p:nvSpPr>
        <p:spPr>
          <a:xfrm>
            <a:off x="628650" y="27559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7" name="Google Shape;2327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038" y="3121025"/>
            <a:ext cx="30480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203"/>
          <p:cNvSpPr txBox="1"/>
          <p:nvPr/>
        </p:nvSpPr>
        <p:spPr>
          <a:xfrm>
            <a:off x="5550673" y="6122755"/>
            <a:ext cx="20835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search도 같은 방식으로 동작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0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특수한 문자</a:t>
            </a:r>
            <a:endParaRPr/>
          </a:p>
        </p:txBody>
      </p:sp>
      <p:sp>
        <p:nvSpPr>
          <p:cNvPr id="2334" name="Google Shape;2334;p20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숫자를 나타내는 특수문자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영어와 숫자를 나타내는 특수문자 </a:t>
            </a:r>
            <a:endParaRPr/>
          </a:p>
        </p:txBody>
      </p:sp>
      <p:sp>
        <p:nvSpPr>
          <p:cNvPr id="2335" name="Google Shape;2335;p20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36" name="Google Shape;2336;p204"/>
          <p:cNvGraphicFramePr/>
          <p:nvPr/>
        </p:nvGraphicFramePr>
        <p:xfrm>
          <a:off x="786064" y="15769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443800"/>
                <a:gridCol w="4652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특수한 문자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설명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\d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숫자 하나([0-9]와 동일)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\D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숫자를 제외한 문자 하나([^0-9]와 동일)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37" name="Google Shape;2337;p204"/>
          <p:cNvGraphicFramePr/>
          <p:nvPr/>
        </p:nvGraphicFramePr>
        <p:xfrm>
          <a:off x="786064" y="3526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443800"/>
                <a:gridCol w="4652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특수한 문자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설명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\w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대소문자와 밑줄을 포함하는 모든 영숫자[a-zA-Z0-9]와 동일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\W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영숫자나, 밑줄이 아닌 모든 문자 [^a-zA-Z0-9]와 동일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0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반복 찾기 </a:t>
            </a:r>
            <a:endParaRPr/>
          </a:p>
        </p:txBody>
      </p:sp>
      <p:sp>
        <p:nvSpPr>
          <p:cNvPr id="2343" name="Google Shape;2343;p20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 하나 이상 찾기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문자나 집합에 속한 요소를 하나 이상 찾으려면 문자 뒤에 + 문자를 붙이면 된다.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+ 은 문자가 하나 이상일 때 일치한다.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문자가 없는 경우나 하나 이상 연속하는 문자 찾기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 +는 하나 이상 연속된 문자를 찾지만, 문자가 없을 경우 찾지 못하고, 최소 하나는 일치해야합니다.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하지만 있을 수도 있고 없을 수도 있는 문자와 일치시키려면 *를 사용합니다.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*는 +와 비슷하지만 문자나 집합 바로 뒤에 두면 찾고자 하는 문자나 집합이 없는 경우 또는 하나 이상 연속하는 경우 일치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2344" name="Google Shape;2344;p20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5" name="Google Shape;2345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713" y="2155492"/>
            <a:ext cx="4829849" cy="119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713" y="4860211"/>
            <a:ext cx="4725059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713" y="5676900"/>
            <a:ext cx="4772691" cy="79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0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반복 찾기 </a:t>
            </a:r>
            <a:endParaRPr/>
          </a:p>
        </p:txBody>
      </p:sp>
      <p:sp>
        <p:nvSpPr>
          <p:cNvPr id="2353" name="Google Shape;2353;p20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문자가 없거나, 하나인 문자 찾기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?는 문자가 있는 경우 일치하고 문자가 없어도 일치하지만, *와 달리 문자나 집합이 없거나 하나만 있는 경우만 일치하며 하나 이상은 일치하지 않습니다.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즉 ?는 문자 묶음 안에서 있는지 없는지 확실하지 않은 특정한 문자를 하나만 찾을때 매우 유용합니다. </a:t>
            </a:r>
            <a:endParaRPr/>
          </a:p>
        </p:txBody>
      </p:sp>
      <p:sp>
        <p:nvSpPr>
          <p:cNvPr id="2354" name="Google Shape;2354;p20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5" name="Google Shape;2355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75" y="2343330"/>
            <a:ext cx="4763165" cy="100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575" y="3597048"/>
            <a:ext cx="4782217" cy="89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7" name="Google Shape;2357;p206"/>
          <p:cNvGraphicFramePr/>
          <p:nvPr/>
        </p:nvGraphicFramePr>
        <p:xfrm>
          <a:off x="1107575" y="49163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1747925"/>
                <a:gridCol w="4348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탐욕적 수량자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게으른 수량자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*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*?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+?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{n, }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{n, }?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0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위치 찾기</a:t>
            </a:r>
            <a:endParaRPr/>
          </a:p>
        </p:txBody>
      </p:sp>
      <p:sp>
        <p:nvSpPr>
          <p:cNvPr id="2363" name="Google Shape;2363;p20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위치 찾기(position matching)는 텍스트 문자열 안에서 반드시 일치해야 하는 위치를 지정할 때 사용합니다.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위치 찾기가 왜 필요한지 다음 예제를 보겠습니다.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위 예제에서 우리가 검색하고 싶은 단어는 cat입니다. 하지만 scattered까지 검색이 되었습니다.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단어 경계 지정하기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위 예제의 문제를 해결하고 싶다면 단어 경계를 사용하는 것입니다.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단어 경계는 \b를 사용합니다.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\b는 단어의 시작이나 마지막을 일치시킬 때 사용합니다.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완전한 단어 일치시키기 </a:t>
            </a:r>
            <a:endParaRPr/>
          </a:p>
        </p:txBody>
      </p:sp>
      <p:sp>
        <p:nvSpPr>
          <p:cNvPr id="2364" name="Google Shape;2364;p20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5" name="Google Shape;2365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238" y="2010058"/>
            <a:ext cx="4868847" cy="50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999" y="4258338"/>
            <a:ext cx="5189277" cy="58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999" y="5362449"/>
            <a:ext cx="4391638" cy="77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207"/>
          <p:cNvPicPr preferRelativeResize="0"/>
          <p:nvPr/>
        </p:nvPicPr>
        <p:blipFill rotWithShape="1">
          <a:blip r:embed="rId6">
            <a:alphaModFix/>
          </a:blip>
          <a:srcRect b="0" l="0" r="29088" t="0"/>
          <a:stretch/>
        </p:blipFill>
        <p:spPr>
          <a:xfrm>
            <a:off x="4786940" y="5830978"/>
            <a:ext cx="4336838" cy="8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207"/>
          <p:cNvSpPr/>
          <p:nvPr/>
        </p:nvSpPr>
        <p:spPr>
          <a:xfrm>
            <a:off x="6346093" y="4181231"/>
            <a:ext cx="2652380" cy="1163097"/>
          </a:xfrm>
          <a:prstGeom prst="wedgeRoundRectCallout">
            <a:avLst>
              <a:gd fmla="val -47320" name="adj1"/>
              <a:gd fmla="val 81925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cap이라는 단어를 찾기 위해서 경계 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지정을 앞에만 지정하게 된다면 뒤에 다른 글자가 있어도 조건에 부합되어 원하는 결과가 나오지 않습니다.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단어를 찾을때는 앞뒤에 경계를 지정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0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정규 표현식 - 전후방 탐색</a:t>
            </a:r>
            <a:endParaRPr/>
          </a:p>
        </p:txBody>
      </p:sp>
      <p:sp>
        <p:nvSpPr>
          <p:cNvPr id="2375" name="Google Shape;2375;p20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지금까지 사용한 표현식들은 모두 일치하는 텍스트를 찾았지만, 가끔은 텍스트 자체를 찾기보다는 어디서 텍스트를 찾을지를 표시하는 표현식을 사용할 때 전후방탐색을 사용합니다.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전방탐색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전방탐색은 패턴은 일치 영역을 발견해도 그 값을 반환하지 않은 패턴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?=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후방탐색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후방탐색은 전방탐색의 반대로 뒤쪽을 탐색합니다.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?&lt;=</a:t>
            </a:r>
            <a:endParaRPr/>
          </a:p>
        </p:txBody>
      </p:sp>
      <p:sp>
        <p:nvSpPr>
          <p:cNvPr id="2376" name="Google Shape;2376;p20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77" name="Google Shape;2377;p208"/>
          <p:cNvGraphicFramePr/>
          <p:nvPr/>
        </p:nvGraphicFramePr>
        <p:xfrm>
          <a:off x="1066800" y="4451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{5C6486EE-2EF0-41F5-9660-20A74853D868}</a:tableStyleId>
              </a:tblPr>
              <a:tblGrid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종류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설명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(?=)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긍정형 전방탐색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(?!)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부정형 전방탐색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(?&lt;=)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긍정형 후방탐색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/>
                        <a:t>(?&lt;!)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부정형 후방탐색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09"/>
          <p:cNvSpPr txBox="1"/>
          <p:nvPr/>
        </p:nvSpPr>
        <p:spPr>
          <a:xfrm>
            <a:off x="2711291" y="3075057"/>
            <a:ext cx="50063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IV. Numpy</a:t>
            </a: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연산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451" y="4019914"/>
            <a:ext cx="3318844" cy="258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(3/7)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29535" y="999424"/>
            <a:ext cx="8923020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60" y="1378948"/>
            <a:ext cx="3318844" cy="258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4451" y="1378948"/>
            <a:ext cx="3318844" cy="258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1"/>
          <p:cNvSpPr/>
          <p:nvPr/>
        </p:nvSpPr>
        <p:spPr>
          <a:xfrm>
            <a:off x="2506948" y="3674854"/>
            <a:ext cx="703148" cy="2501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60" y="4019914"/>
            <a:ext cx="3318844" cy="258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/>
          <p:nvPr/>
        </p:nvSpPr>
        <p:spPr>
          <a:xfrm>
            <a:off x="6713763" y="3674854"/>
            <a:ext cx="703148" cy="2501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473632" y="5060032"/>
            <a:ext cx="1105001" cy="2501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2538046" y="6307987"/>
            <a:ext cx="611665" cy="2501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6759504" y="6307987"/>
            <a:ext cx="611665" cy="2501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21"/>
          <p:cNvCxnSpPr/>
          <p:nvPr/>
        </p:nvCxnSpPr>
        <p:spPr>
          <a:xfrm>
            <a:off x="3950898" y="2669240"/>
            <a:ext cx="63239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2" name="Google Shape;302;p21"/>
          <p:cNvCxnSpPr/>
          <p:nvPr/>
        </p:nvCxnSpPr>
        <p:spPr>
          <a:xfrm>
            <a:off x="3950897" y="5185119"/>
            <a:ext cx="63239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1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NumPy 기본</a:t>
            </a:r>
            <a:endParaRPr/>
          </a:p>
        </p:txBody>
      </p:sp>
      <p:sp>
        <p:nvSpPr>
          <p:cNvPr id="2388" name="Google Shape;2388;p21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NumPy는 Numerical Python의 줄임말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고성능 과학계산 컴퓨팅과 데이터 분석에 필요한 기본 패키지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빠르고 메모리를 효율적으로 사용하여 벡터 산술연산과 세련된 브로드캐스팅 기능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제공하는 다차원 배열인 ndarray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반복문을 작성할 필요 없이 전체 데이터 배열에 대해 빠른 연산을 제공하는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표준 수학 함수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배열 데이터를 디스크에 쓰거나 읽을 수 있는 도구와 메모리에 올려진 파일을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사용하는 도구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선형대수, 난수 발생기, 푸리에 변환 가능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C, C++, 포트란으로 쓰여진 코드를 통합하는 도구 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import numpy as np로 사용</a:t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■ from numpy import *를 사용해서 np.을 생략할 수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하지만 좋은 코딩 습관은 아니다.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2389" name="Google Shape;2389;p21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21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 생성</a:t>
            </a:r>
            <a:endParaRPr/>
          </a:p>
        </p:txBody>
      </p:sp>
      <p:pic>
        <p:nvPicPr>
          <p:cNvPr id="2395" name="Google Shape;2395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380" y="1249680"/>
            <a:ext cx="5257800" cy="5003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211"/>
          <p:cNvSpPr/>
          <p:nvPr/>
        </p:nvSpPr>
        <p:spPr>
          <a:xfrm>
            <a:off x="1473736" y="2798847"/>
            <a:ext cx="25146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211"/>
          <p:cNvSpPr txBox="1"/>
          <p:nvPr/>
        </p:nvSpPr>
        <p:spPr>
          <a:xfrm>
            <a:off x="4046298" y="2850847"/>
            <a:ext cx="417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Tahoma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List</a:t>
            </a:r>
            <a:endParaRPr b="0" i="0" sz="12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8" name="Google Shape;2398;p211"/>
          <p:cNvSpPr/>
          <p:nvPr/>
        </p:nvSpPr>
        <p:spPr>
          <a:xfrm>
            <a:off x="2202180" y="3298690"/>
            <a:ext cx="685800" cy="27963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211"/>
          <p:cNvSpPr txBox="1"/>
          <p:nvPr/>
        </p:nvSpPr>
        <p:spPr>
          <a:xfrm>
            <a:off x="4640580" y="4754880"/>
            <a:ext cx="3083729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2중 List를 array로 변환하면 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2차원 배열이 된다.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0" name="Google Shape;2400;p211"/>
          <p:cNvSpPr txBox="1"/>
          <p:nvPr/>
        </p:nvSpPr>
        <p:spPr>
          <a:xfrm>
            <a:off x="1637212" y="1314995"/>
            <a:ext cx="15696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 생성</a:t>
            </a:r>
            <a:endParaRPr/>
          </a:p>
        </p:txBody>
      </p:sp>
      <p:sp>
        <p:nvSpPr>
          <p:cNvPr id="2401" name="Google Shape;2401;p21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1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 생성</a:t>
            </a:r>
            <a:endParaRPr/>
          </a:p>
        </p:txBody>
      </p:sp>
      <p:pic>
        <p:nvPicPr>
          <p:cNvPr id="2407" name="Google Shape;2407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320" y="1147350"/>
            <a:ext cx="5791200" cy="424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p212"/>
          <p:cNvSpPr txBox="1"/>
          <p:nvPr/>
        </p:nvSpPr>
        <p:spPr>
          <a:xfrm>
            <a:off x="3701114" y="1398508"/>
            <a:ext cx="19351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ndim을 통해 차원을 출력</a:t>
            </a:r>
            <a:endParaRPr/>
          </a:p>
        </p:txBody>
      </p:sp>
      <p:sp>
        <p:nvSpPr>
          <p:cNvPr id="2409" name="Google Shape;2409;p212"/>
          <p:cNvSpPr txBox="1"/>
          <p:nvPr/>
        </p:nvSpPr>
        <p:spPr>
          <a:xfrm>
            <a:off x="3660353" y="2377440"/>
            <a:ext cx="28087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shape를 통해서 구조를 출력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arr2의 구조는 2 x 5 행렬로 되어 있음.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2"/>
          <p:cNvSpPr txBox="1"/>
          <p:nvPr/>
        </p:nvSpPr>
        <p:spPr>
          <a:xfrm>
            <a:off x="3627120" y="3520440"/>
            <a:ext cx="30444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dtype를 통해 array의 데이터 형태를 출력</a:t>
            </a:r>
            <a:endParaRPr/>
          </a:p>
        </p:txBody>
      </p:sp>
      <p:sp>
        <p:nvSpPr>
          <p:cNvPr id="2411" name="Google Shape;2411;p212"/>
          <p:cNvSpPr txBox="1"/>
          <p:nvPr/>
        </p:nvSpPr>
        <p:spPr>
          <a:xfrm>
            <a:off x="3779520" y="4130040"/>
            <a:ext cx="4267200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정수로만 이루어져 있다면 int으로 되고, 만일 하나의 값이 소수점이 있는 형태라면 전체가 다 float형식으로 적용된다. 곧 array의 데이터형은 통일되어야 한다.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2" name="Google Shape;2412;p21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1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 생성</a:t>
            </a:r>
            <a:endParaRPr/>
          </a:p>
        </p:txBody>
      </p:sp>
      <p:pic>
        <p:nvPicPr>
          <p:cNvPr id="2418" name="Google Shape;241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777" y="1543589"/>
            <a:ext cx="5696745" cy="43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213"/>
          <p:cNvSpPr txBox="1"/>
          <p:nvPr/>
        </p:nvSpPr>
        <p:spPr>
          <a:xfrm>
            <a:off x="3617221" y="1661031"/>
            <a:ext cx="34381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zeros를 통해서 주어진 숫자만큼의 배열을 생성</a:t>
            </a:r>
            <a:endParaRPr/>
          </a:p>
        </p:txBody>
      </p:sp>
      <p:sp>
        <p:nvSpPr>
          <p:cNvPr id="2420" name="Google Shape;2420;p213"/>
          <p:cNvSpPr txBox="1"/>
          <p:nvPr/>
        </p:nvSpPr>
        <p:spPr>
          <a:xfrm>
            <a:off x="3104372" y="2362978"/>
            <a:ext cx="39661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다차원 배열로 생성하고 싶다면 () 튜플로 넘기면 된다.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213"/>
          <p:cNvSpPr txBox="1"/>
          <p:nvPr/>
        </p:nvSpPr>
        <p:spPr>
          <a:xfrm>
            <a:off x="4222149" y="3452721"/>
            <a:ext cx="29498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empty는 초기화 되지 않은 값으로 생성 </a:t>
            </a:r>
            <a:endParaRPr/>
          </a:p>
        </p:txBody>
      </p:sp>
      <p:sp>
        <p:nvSpPr>
          <p:cNvPr id="2422" name="Google Shape;2422;p213"/>
          <p:cNvSpPr txBox="1"/>
          <p:nvPr/>
        </p:nvSpPr>
        <p:spPr>
          <a:xfrm>
            <a:off x="4152477" y="5235115"/>
            <a:ext cx="30075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arange는 range함수처럼 값을 생성한다.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1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자료형</a:t>
            </a:r>
            <a:endParaRPr/>
          </a:p>
        </p:txBody>
      </p:sp>
      <p:pic>
        <p:nvPicPr>
          <p:cNvPr id="2429" name="Google Shape;2429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18260"/>
            <a:ext cx="5867400" cy="4778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214"/>
          <p:cNvSpPr txBox="1"/>
          <p:nvPr/>
        </p:nvSpPr>
        <p:spPr>
          <a:xfrm>
            <a:off x="3178363" y="4429458"/>
            <a:ext cx="3776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dtype은 ndarray이 가지고 있는 자료형을 알려준다.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1" name="Google Shape;2431;p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485" y="1986005"/>
            <a:ext cx="2011551" cy="119919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2" name="Google Shape;2432;p214"/>
          <p:cNvSpPr/>
          <p:nvPr/>
        </p:nvSpPr>
        <p:spPr>
          <a:xfrm>
            <a:off x="3124199" y="2004060"/>
            <a:ext cx="1308463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214"/>
          <p:cNvSpPr/>
          <p:nvPr/>
        </p:nvSpPr>
        <p:spPr>
          <a:xfrm>
            <a:off x="3149367" y="2385060"/>
            <a:ext cx="111174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214"/>
          <p:cNvSpPr txBox="1"/>
          <p:nvPr/>
        </p:nvSpPr>
        <p:spPr>
          <a:xfrm>
            <a:off x="3685384" y="3777843"/>
            <a:ext cx="32496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배열 생성시 dtype을 통해서 자료형을 정의.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5" name="Google Shape;2435;p214"/>
          <p:cNvCxnSpPr/>
          <p:nvPr/>
        </p:nvCxnSpPr>
        <p:spPr>
          <a:xfrm>
            <a:off x="5219060" y="2536545"/>
            <a:ext cx="1630551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6" name="Google Shape;2436;p214"/>
          <p:cNvCxnSpPr/>
          <p:nvPr/>
        </p:nvCxnSpPr>
        <p:spPr>
          <a:xfrm>
            <a:off x="5206767" y="3130282"/>
            <a:ext cx="1630551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7" name="Google Shape;2437;p214"/>
          <p:cNvSpPr/>
          <p:nvPr/>
        </p:nvSpPr>
        <p:spPr>
          <a:xfrm>
            <a:off x="2565632" y="5128259"/>
            <a:ext cx="429237" cy="23209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214"/>
          <p:cNvSpPr txBox="1"/>
          <p:nvPr/>
        </p:nvSpPr>
        <p:spPr>
          <a:xfrm>
            <a:off x="3193413" y="5455378"/>
            <a:ext cx="42370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astype 함수를 통해 자료형을 다른 형으로 변환할 수 있다.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Google Shape;2439;p21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21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자료형</a:t>
            </a:r>
            <a:endParaRPr/>
          </a:p>
        </p:txBody>
      </p:sp>
      <p:pic>
        <p:nvPicPr>
          <p:cNvPr id="2445" name="Google Shape;2445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697" y="1208313"/>
            <a:ext cx="6914606" cy="4880239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21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1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색인과 슬라이싱</a:t>
            </a:r>
            <a:endParaRPr/>
          </a:p>
        </p:txBody>
      </p:sp>
      <p:pic>
        <p:nvPicPr>
          <p:cNvPr id="2452" name="Google Shape;2452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55296"/>
            <a:ext cx="608511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1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1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색인과 슬라이싱</a:t>
            </a:r>
            <a:endParaRPr/>
          </a:p>
        </p:txBody>
      </p:sp>
      <p:pic>
        <p:nvPicPr>
          <p:cNvPr id="2459" name="Google Shape;2459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092" y="1257300"/>
            <a:ext cx="7617567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420" y="1333500"/>
            <a:ext cx="4182059" cy="40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217"/>
          <p:cNvSpPr/>
          <p:nvPr/>
        </p:nvSpPr>
        <p:spPr>
          <a:xfrm>
            <a:off x="6332219" y="1257300"/>
            <a:ext cx="822547" cy="4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2" name="Google Shape;2462;p217"/>
          <p:cNvCxnSpPr/>
          <p:nvPr/>
        </p:nvCxnSpPr>
        <p:spPr>
          <a:xfrm rot="10800000">
            <a:off x="6713220" y="1743132"/>
            <a:ext cx="0" cy="35236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3" name="Google Shape;2463;p217"/>
          <p:cNvSpPr txBox="1"/>
          <p:nvPr/>
        </p:nvSpPr>
        <p:spPr>
          <a:xfrm>
            <a:off x="6284015" y="2095696"/>
            <a:ext cx="8707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12로 변경</a:t>
            </a:r>
            <a:endParaRPr/>
          </a:p>
        </p:txBody>
      </p:sp>
      <p:sp>
        <p:nvSpPr>
          <p:cNvPr id="2464" name="Google Shape;2464;p217"/>
          <p:cNvSpPr/>
          <p:nvPr/>
        </p:nvSpPr>
        <p:spPr>
          <a:xfrm>
            <a:off x="1170092" y="2662456"/>
            <a:ext cx="1047328" cy="4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217"/>
          <p:cNvSpPr txBox="1"/>
          <p:nvPr/>
        </p:nvSpPr>
        <p:spPr>
          <a:xfrm>
            <a:off x="3870727" y="2629239"/>
            <a:ext cx="4433752" cy="10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slice는 원본 배열의 view이다.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데이터는 복사되지 않고 view에 대한 변경은 바로 원본에 반영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arr_slice라는 배열에 arr[5:8]의 값을 대입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값을 변경하게 된다면 arr도 같이 변경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217"/>
          <p:cNvSpPr txBox="1"/>
          <p:nvPr/>
        </p:nvSpPr>
        <p:spPr>
          <a:xfrm>
            <a:off x="1182415" y="6014518"/>
            <a:ext cx="64650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Numpy가 대용량 데이터 처리를 중점으로 설계되었기 때문에 이런 점이 속도가 유리.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217"/>
          <p:cNvSpPr/>
          <p:nvPr/>
        </p:nvSpPr>
        <p:spPr>
          <a:xfrm>
            <a:off x="2404075" y="2670845"/>
            <a:ext cx="849826" cy="4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21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1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색인과 슬라이싱</a:t>
            </a:r>
            <a:endParaRPr/>
          </a:p>
        </p:txBody>
      </p:sp>
      <p:pic>
        <p:nvPicPr>
          <p:cNvPr id="2474" name="Google Shape;2474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" y="1171071"/>
            <a:ext cx="5791200" cy="472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940" y="4297681"/>
            <a:ext cx="952633" cy="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218"/>
          <p:cNvSpPr/>
          <p:nvPr/>
        </p:nvSpPr>
        <p:spPr>
          <a:xfrm>
            <a:off x="3939540" y="4297681"/>
            <a:ext cx="1237456" cy="53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7" name="Google Shape;2477;p218"/>
          <p:cNvCxnSpPr>
            <a:stCxn id="2476" idx="1"/>
          </p:cNvCxnSpPr>
          <p:nvPr/>
        </p:nvCxnSpPr>
        <p:spPr>
          <a:xfrm rot="10800000">
            <a:off x="2491740" y="4221481"/>
            <a:ext cx="1447800" cy="3429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78" name="Google Shape;2478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940" y="5350810"/>
            <a:ext cx="952633" cy="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218"/>
          <p:cNvSpPr/>
          <p:nvPr/>
        </p:nvSpPr>
        <p:spPr>
          <a:xfrm>
            <a:off x="3939540" y="5212080"/>
            <a:ext cx="1237456" cy="6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18"/>
          <p:cNvSpPr/>
          <p:nvPr/>
        </p:nvSpPr>
        <p:spPr>
          <a:xfrm>
            <a:off x="4472940" y="5291810"/>
            <a:ext cx="571633" cy="580902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1" name="Google Shape;2481;p218"/>
          <p:cNvCxnSpPr>
            <a:stCxn id="2479" idx="1"/>
          </p:cNvCxnSpPr>
          <p:nvPr/>
        </p:nvCxnSpPr>
        <p:spPr>
          <a:xfrm rot="10800000">
            <a:off x="2872740" y="5350680"/>
            <a:ext cx="1066800" cy="204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2" name="Google Shape;2482;p21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21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ndarray의 색인과 슬라이싱</a:t>
            </a:r>
            <a:endParaRPr/>
          </a:p>
        </p:txBody>
      </p:sp>
      <p:pic>
        <p:nvPicPr>
          <p:cNvPr id="2488" name="Google Shape;248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896" y="1242241"/>
            <a:ext cx="6217131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8427" y="1326829"/>
            <a:ext cx="3276600" cy="39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219"/>
          <p:cNvSpPr txBox="1"/>
          <p:nvPr/>
        </p:nvSpPr>
        <p:spPr>
          <a:xfrm>
            <a:off x="4521926" y="5371918"/>
            <a:ext cx="26452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:만 쓰면 전체 축을 선택한다는 의미</a:t>
            </a:r>
            <a:endParaRPr/>
          </a:p>
        </p:txBody>
      </p:sp>
      <p:sp>
        <p:nvSpPr>
          <p:cNvPr id="2491" name="Google Shape;2491;p21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08" name="Google Shape;308;p22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09" name="Google Shape;309;p22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(4/7)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29535" y="1042554"/>
            <a:ext cx="892302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설치하기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체크박스를 체크하여 자동으로 path 설정이 되게 합니다.</a:t>
            </a:r>
            <a:endParaRPr/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설치가 완료되면 Finish 버튼을 눌러 종료합니다. </a:t>
            </a:r>
            <a:endParaRPr/>
          </a:p>
        </p:txBody>
      </p:sp>
      <p:grpSp>
        <p:nvGrpSpPr>
          <p:cNvPr id="311" name="Google Shape;311;p22"/>
          <p:cNvGrpSpPr/>
          <p:nvPr/>
        </p:nvGrpSpPr>
        <p:grpSpPr>
          <a:xfrm>
            <a:off x="702726" y="1790185"/>
            <a:ext cx="3962406" cy="2946398"/>
            <a:chOff x="948261" y="1888067"/>
            <a:chExt cx="4673606" cy="3615266"/>
          </a:xfrm>
        </p:grpSpPr>
        <p:pic>
          <p:nvPicPr>
            <p:cNvPr id="312" name="Google Shape;312;p22"/>
            <p:cNvPicPr preferRelativeResize="0"/>
            <p:nvPr/>
          </p:nvPicPr>
          <p:blipFill rotWithShape="1">
            <a:blip r:embed="rId3">
              <a:alphaModFix/>
            </a:blip>
            <a:srcRect b="1797" l="0" r="1485" t="393"/>
            <a:stretch/>
          </p:blipFill>
          <p:spPr>
            <a:xfrm>
              <a:off x="948261" y="1888067"/>
              <a:ext cx="4673606" cy="3615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22"/>
            <p:cNvSpPr/>
            <p:nvPr/>
          </p:nvSpPr>
          <p:spPr>
            <a:xfrm>
              <a:off x="1168397" y="2969382"/>
              <a:ext cx="4013365" cy="830997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257" y="1962411"/>
            <a:ext cx="3635173" cy="27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 txBox="1"/>
          <p:nvPr/>
        </p:nvSpPr>
        <p:spPr>
          <a:xfrm>
            <a:off x="502920" y="5362946"/>
            <a:ext cx="4605975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설치시 처럼 PATH를 체크하지 않으면 사용자가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직접 path 설정을 진행해서 사용해야 합니다.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필자 컴퓨터의 Anaconda 환경변수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 rotWithShape="1">
          <a:blip r:embed="rId5">
            <a:alphaModFix/>
          </a:blip>
          <a:srcRect b="69814" l="348" r="531" t="780"/>
          <a:stretch/>
        </p:blipFill>
        <p:spPr>
          <a:xfrm>
            <a:off x="5043948" y="5392010"/>
            <a:ext cx="3887675" cy="109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/>
          <p:nvPr/>
        </p:nvSpPr>
        <p:spPr>
          <a:xfrm>
            <a:off x="5741364" y="5725435"/>
            <a:ext cx="1791950" cy="75683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6" name="Google Shape;2496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004" y="1371600"/>
            <a:ext cx="6800831" cy="439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22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Boolean 색인</a:t>
            </a:r>
            <a:endParaRPr/>
          </a:p>
        </p:txBody>
      </p:sp>
      <p:sp>
        <p:nvSpPr>
          <p:cNvPr id="2498" name="Google Shape;2498;p220"/>
          <p:cNvSpPr/>
          <p:nvPr/>
        </p:nvSpPr>
        <p:spPr>
          <a:xfrm>
            <a:off x="1644804" y="2022611"/>
            <a:ext cx="205740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220"/>
          <p:cNvSpPr txBox="1"/>
          <p:nvPr/>
        </p:nvSpPr>
        <p:spPr>
          <a:xfrm>
            <a:off x="3744467" y="1982366"/>
            <a:ext cx="28937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random 모듈의 randn함수를 사용하여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임의의 값을 생성한다.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220"/>
          <p:cNvSpPr/>
          <p:nvPr/>
        </p:nvSpPr>
        <p:spPr>
          <a:xfrm>
            <a:off x="1052898" y="4156211"/>
            <a:ext cx="591906" cy="144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220"/>
          <p:cNvSpPr/>
          <p:nvPr/>
        </p:nvSpPr>
        <p:spPr>
          <a:xfrm rot="5400000">
            <a:off x="3892704" y="1624020"/>
            <a:ext cx="533400" cy="4495800"/>
          </a:xfrm>
          <a:prstGeom prst="leftBrace">
            <a:avLst>
              <a:gd fmla="val 8333" name="adj1"/>
              <a:gd fmla="val 54404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20"/>
          <p:cNvSpPr txBox="1"/>
          <p:nvPr/>
        </p:nvSpPr>
        <p:spPr>
          <a:xfrm>
            <a:off x="723900" y="4689611"/>
            <a:ext cx="2680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20"/>
          <p:cNvSpPr txBox="1"/>
          <p:nvPr/>
        </p:nvSpPr>
        <p:spPr>
          <a:xfrm>
            <a:off x="3848100" y="3318011"/>
            <a:ext cx="2680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4" name="Google Shape;2504;p220"/>
          <p:cNvCxnSpPr/>
          <p:nvPr/>
        </p:nvCxnSpPr>
        <p:spPr>
          <a:xfrm rot="5400000">
            <a:off x="820291" y="2271847"/>
            <a:ext cx="2500200" cy="2442900"/>
          </a:xfrm>
          <a:prstGeom prst="curvedConnector3">
            <a:avLst>
              <a:gd fmla="val 50002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2505" name="Google Shape;2505;p220"/>
          <p:cNvCxnSpPr>
            <a:endCxn id="2503" idx="0"/>
          </p:cNvCxnSpPr>
          <p:nvPr/>
        </p:nvCxnSpPr>
        <p:spPr>
          <a:xfrm flipH="1" rot="-5400000">
            <a:off x="3220261" y="2556161"/>
            <a:ext cx="1048500" cy="475200"/>
          </a:xfrm>
          <a:prstGeom prst="curvedConnector3">
            <a:avLst>
              <a:gd fmla="val 50003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506" name="Google Shape;2506;p22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Google Shape;2511;p221"/>
          <p:cNvPicPr preferRelativeResize="0"/>
          <p:nvPr/>
        </p:nvPicPr>
        <p:blipFill rotWithShape="1">
          <a:blip r:embed="rId3">
            <a:alphaModFix/>
          </a:blip>
          <a:srcRect b="-362" l="-87" r="86" t="-362"/>
          <a:stretch/>
        </p:blipFill>
        <p:spPr>
          <a:xfrm>
            <a:off x="1279321" y="1318259"/>
            <a:ext cx="5544000" cy="4876065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p22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Boolean 색인</a:t>
            </a:r>
            <a:endParaRPr/>
          </a:p>
        </p:txBody>
      </p:sp>
      <p:sp>
        <p:nvSpPr>
          <p:cNvPr id="2513" name="Google Shape;2513;p221"/>
          <p:cNvSpPr/>
          <p:nvPr/>
        </p:nvSpPr>
        <p:spPr>
          <a:xfrm>
            <a:off x="1981200" y="3493805"/>
            <a:ext cx="3810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221"/>
          <p:cNvSpPr/>
          <p:nvPr/>
        </p:nvSpPr>
        <p:spPr>
          <a:xfrm>
            <a:off x="3581400" y="3493805"/>
            <a:ext cx="3810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5" name="Google Shape;2515;p221"/>
          <p:cNvCxnSpPr/>
          <p:nvPr/>
        </p:nvCxnSpPr>
        <p:spPr>
          <a:xfrm rot="-5400000">
            <a:off x="1219203" y="2689861"/>
            <a:ext cx="1676400" cy="152400"/>
          </a:xfrm>
          <a:prstGeom prst="curvedConnector3">
            <a:avLst>
              <a:gd fmla="val 9804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6" name="Google Shape;2516;p221"/>
          <p:cNvCxnSpPr/>
          <p:nvPr/>
        </p:nvCxnSpPr>
        <p:spPr>
          <a:xfrm rot="10800000">
            <a:off x="2133464" y="2385068"/>
            <a:ext cx="1707300" cy="1138800"/>
          </a:xfrm>
          <a:prstGeom prst="curvedConnector3">
            <a:avLst>
              <a:gd fmla="val 49996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7" name="Google Shape;2517;p221"/>
          <p:cNvSpPr/>
          <p:nvPr/>
        </p:nvSpPr>
        <p:spPr>
          <a:xfrm>
            <a:off x="3962400" y="4061460"/>
            <a:ext cx="1905000" cy="60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8" name="Google Shape;2518;p221"/>
          <p:cNvCxnSpPr/>
          <p:nvPr/>
        </p:nvCxnSpPr>
        <p:spPr>
          <a:xfrm flipH="1">
            <a:off x="3200400" y="4754950"/>
            <a:ext cx="762000" cy="29711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9" name="Google Shape;2519;p221"/>
          <p:cNvSpPr/>
          <p:nvPr/>
        </p:nvSpPr>
        <p:spPr>
          <a:xfrm>
            <a:off x="4914900" y="3756291"/>
            <a:ext cx="1028700" cy="114721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0" name="Google Shape;2520;p221"/>
          <p:cNvCxnSpPr/>
          <p:nvPr/>
        </p:nvCxnSpPr>
        <p:spPr>
          <a:xfrm flipH="1">
            <a:off x="3200400" y="4903505"/>
            <a:ext cx="1678110" cy="834355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1" name="Google Shape;2521;p221"/>
          <p:cNvSpPr txBox="1"/>
          <p:nvPr/>
        </p:nvSpPr>
        <p:spPr>
          <a:xfrm>
            <a:off x="5593214" y="3152001"/>
            <a:ext cx="13444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Tahoma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Bool 값으로 반환</a:t>
            </a:r>
            <a:endParaRPr/>
          </a:p>
        </p:txBody>
      </p:sp>
      <p:sp>
        <p:nvSpPr>
          <p:cNvPr id="2522" name="Google Shape;2522;p22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22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Boolean 색인</a:t>
            </a:r>
            <a:endParaRPr/>
          </a:p>
        </p:txBody>
      </p:sp>
      <p:pic>
        <p:nvPicPr>
          <p:cNvPr id="2528" name="Google Shape;2528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766" y="1524000"/>
            <a:ext cx="5487166" cy="45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222"/>
          <p:cNvSpPr/>
          <p:nvPr/>
        </p:nvSpPr>
        <p:spPr>
          <a:xfrm>
            <a:off x="1793966" y="2362200"/>
            <a:ext cx="1524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222"/>
          <p:cNvSpPr/>
          <p:nvPr/>
        </p:nvSpPr>
        <p:spPr>
          <a:xfrm>
            <a:off x="3241766" y="3733800"/>
            <a:ext cx="1524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222"/>
          <p:cNvSpPr txBox="1"/>
          <p:nvPr/>
        </p:nvSpPr>
        <p:spPr>
          <a:xfrm>
            <a:off x="3587931" y="2397036"/>
            <a:ext cx="11368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~은 부정(not)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22"/>
          <p:cNvSpPr txBox="1"/>
          <p:nvPr/>
        </p:nvSpPr>
        <p:spPr>
          <a:xfrm>
            <a:off x="4894603" y="3852229"/>
            <a:ext cx="39631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파이썬 예약어인 and와 or는 배열에서 사용하지 못함.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Ex)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and, =&gt;, &amp;, or, =&gt;, |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2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2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Boolean 색인</a:t>
            </a:r>
            <a:endParaRPr/>
          </a:p>
        </p:txBody>
      </p:sp>
      <p:pic>
        <p:nvPicPr>
          <p:cNvPr id="2539" name="Google Shape;2539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90" y="1210492"/>
            <a:ext cx="4191000" cy="497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223"/>
          <p:cNvSpPr txBox="1"/>
          <p:nvPr/>
        </p:nvSpPr>
        <p:spPr>
          <a:xfrm>
            <a:off x="4615909" y="3029999"/>
            <a:ext cx="17043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True인 곳의 값만 변경</a:t>
            </a:r>
            <a:endParaRPr/>
          </a:p>
        </p:txBody>
      </p:sp>
      <p:sp>
        <p:nvSpPr>
          <p:cNvPr id="2541" name="Google Shape;2541;p223"/>
          <p:cNvSpPr txBox="1"/>
          <p:nvPr/>
        </p:nvSpPr>
        <p:spPr>
          <a:xfrm>
            <a:off x="4615909" y="4471601"/>
            <a:ext cx="26885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Joe의 위치가 아닌 부분의 값만 변경</a:t>
            </a:r>
            <a:endParaRPr/>
          </a:p>
        </p:txBody>
      </p:sp>
      <p:sp>
        <p:nvSpPr>
          <p:cNvPr id="2542" name="Google Shape;2542;p22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2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팬시 색인</a:t>
            </a:r>
            <a:endParaRPr/>
          </a:p>
        </p:txBody>
      </p:sp>
      <p:pic>
        <p:nvPicPr>
          <p:cNvPr id="2548" name="Google Shape;2548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713" y="1184366"/>
            <a:ext cx="4648200" cy="486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224"/>
          <p:cNvSpPr txBox="1"/>
          <p:nvPr/>
        </p:nvSpPr>
        <p:spPr>
          <a:xfrm>
            <a:off x="3807502" y="1355856"/>
            <a:ext cx="19143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8x4크기의 배열 생성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값은 임의로 들어가 있다.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p224"/>
          <p:cNvSpPr txBox="1"/>
          <p:nvPr/>
        </p:nvSpPr>
        <p:spPr>
          <a:xfrm>
            <a:off x="3236457" y="2019250"/>
            <a:ext cx="28841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for문을 통해서 i배열에 i의 숫자를 대입</a:t>
            </a:r>
            <a:endParaRPr/>
          </a:p>
        </p:txBody>
      </p:sp>
      <p:sp>
        <p:nvSpPr>
          <p:cNvPr id="2551" name="Google Shape;2551;p224"/>
          <p:cNvSpPr txBox="1"/>
          <p:nvPr/>
        </p:nvSpPr>
        <p:spPr>
          <a:xfrm>
            <a:off x="3732933" y="4727675"/>
            <a:ext cx="32415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특정한 순서로 row를 선택하고 싶다면 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원하는 순서가 명시된 리스트를 넘기면 된다.</a:t>
            </a:r>
            <a:endParaRPr b="0" i="0" sz="12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2" name="Google Shape;2552;p224"/>
          <p:cNvCxnSpPr/>
          <p:nvPr/>
        </p:nvCxnSpPr>
        <p:spPr>
          <a:xfrm>
            <a:off x="2046513" y="3927566"/>
            <a:ext cx="1752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3" name="Google Shape;2553;p224"/>
          <p:cNvCxnSpPr/>
          <p:nvPr/>
        </p:nvCxnSpPr>
        <p:spPr>
          <a:xfrm>
            <a:off x="2046513" y="3740911"/>
            <a:ext cx="1752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4" name="Google Shape;2554;p224"/>
          <p:cNvCxnSpPr/>
          <p:nvPr/>
        </p:nvCxnSpPr>
        <p:spPr>
          <a:xfrm>
            <a:off x="2054902" y="3148788"/>
            <a:ext cx="1752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5" name="Google Shape;2555;p224"/>
          <p:cNvCxnSpPr/>
          <p:nvPr/>
        </p:nvCxnSpPr>
        <p:spPr>
          <a:xfrm>
            <a:off x="2038823" y="4342122"/>
            <a:ext cx="1752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6" name="Google Shape;2556;p224"/>
          <p:cNvCxnSpPr/>
          <p:nvPr/>
        </p:nvCxnSpPr>
        <p:spPr>
          <a:xfrm rot="-5400000">
            <a:off x="1665812" y="4232068"/>
            <a:ext cx="914400" cy="305400"/>
          </a:xfrm>
          <a:prstGeom prst="curvedConnector3">
            <a:avLst>
              <a:gd fmla="val 5000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7" name="Google Shape;2557;p224"/>
          <p:cNvCxnSpPr/>
          <p:nvPr/>
        </p:nvCxnSpPr>
        <p:spPr>
          <a:xfrm rot="-5400000">
            <a:off x="1610715" y="4253667"/>
            <a:ext cx="1101000" cy="75600"/>
          </a:xfrm>
          <a:prstGeom prst="curvedConnector3">
            <a:avLst>
              <a:gd fmla="val 5000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8" name="Google Shape;2558;p224"/>
          <p:cNvCxnSpPr/>
          <p:nvPr/>
        </p:nvCxnSpPr>
        <p:spPr>
          <a:xfrm flipH="1" rot="5400000">
            <a:off x="1344293" y="3927924"/>
            <a:ext cx="1727400" cy="169200"/>
          </a:xfrm>
          <a:prstGeom prst="curvedConnector3">
            <a:avLst>
              <a:gd fmla="val 5000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9" name="Google Shape;2559;p224"/>
          <p:cNvCxnSpPr/>
          <p:nvPr/>
        </p:nvCxnSpPr>
        <p:spPr>
          <a:xfrm flipH="1" rot="5400000">
            <a:off x="2194311" y="4593383"/>
            <a:ext cx="527100" cy="24600"/>
          </a:xfrm>
          <a:prstGeom prst="curvedConnector3">
            <a:avLst>
              <a:gd fmla="val 5000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60" name="Google Shape;2560;p224"/>
          <p:cNvSpPr txBox="1"/>
          <p:nvPr/>
        </p:nvSpPr>
        <p:spPr>
          <a:xfrm>
            <a:off x="4432661" y="5779793"/>
            <a:ext cx="28456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arr[[-3, -5, -7]]의 결과는?</a:t>
            </a:r>
            <a:endParaRPr b="0" i="0" sz="18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1" name="Google Shape;2561;p22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22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팬시 색인</a:t>
            </a:r>
            <a:endParaRPr/>
          </a:p>
        </p:txBody>
      </p:sp>
      <p:pic>
        <p:nvPicPr>
          <p:cNvPr id="2567" name="Google Shape;2567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880" y="1406434"/>
            <a:ext cx="5181600" cy="46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25"/>
          <p:cNvSpPr/>
          <p:nvPr/>
        </p:nvSpPr>
        <p:spPr>
          <a:xfrm>
            <a:off x="2087880" y="2549434"/>
            <a:ext cx="2286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225"/>
          <p:cNvSpPr/>
          <p:nvPr/>
        </p:nvSpPr>
        <p:spPr>
          <a:xfrm>
            <a:off x="3019058" y="3311434"/>
            <a:ext cx="2286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225"/>
          <p:cNvSpPr/>
          <p:nvPr/>
        </p:nvSpPr>
        <p:spPr>
          <a:xfrm>
            <a:off x="2375902" y="3692434"/>
            <a:ext cx="2286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225"/>
          <p:cNvSpPr/>
          <p:nvPr/>
        </p:nvSpPr>
        <p:spPr>
          <a:xfrm>
            <a:off x="2714258" y="2735390"/>
            <a:ext cx="2286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225"/>
          <p:cNvSpPr txBox="1"/>
          <p:nvPr/>
        </p:nvSpPr>
        <p:spPr>
          <a:xfrm>
            <a:off x="4077789" y="4064966"/>
            <a:ext cx="20505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(1,0) (5,3) (7,1) (2,2)가 선택</a:t>
            </a:r>
            <a:endParaRPr/>
          </a:p>
        </p:txBody>
      </p:sp>
      <p:sp>
        <p:nvSpPr>
          <p:cNvPr id="2573" name="Google Shape;2573;p225"/>
          <p:cNvSpPr txBox="1"/>
          <p:nvPr/>
        </p:nvSpPr>
        <p:spPr>
          <a:xfrm>
            <a:off x="4077789" y="4847255"/>
            <a:ext cx="31826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[1,5,7,2]의 row의 값을 [0,3,1,2]순서로 출력</a:t>
            </a:r>
            <a:endParaRPr/>
          </a:p>
        </p:txBody>
      </p:sp>
      <p:sp>
        <p:nvSpPr>
          <p:cNvPr id="2574" name="Google Shape;2574;p22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22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배열 전치와 축 바꾸기</a:t>
            </a:r>
            <a:endParaRPr/>
          </a:p>
        </p:txBody>
      </p:sp>
      <p:pic>
        <p:nvPicPr>
          <p:cNvPr id="2580" name="Google Shape;2580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622" y="1288867"/>
            <a:ext cx="5468983" cy="5037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22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27"/>
          <p:cNvSpPr txBox="1"/>
          <p:nvPr/>
        </p:nvSpPr>
        <p:spPr>
          <a:xfrm>
            <a:off x="2711291" y="2970554"/>
            <a:ext cx="50063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V. Pandas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22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Pandas 시작</a:t>
            </a:r>
            <a:endParaRPr/>
          </a:p>
        </p:txBody>
      </p:sp>
      <p:sp>
        <p:nvSpPr>
          <p:cNvPr id="2592" name="Google Shape;2592;p228"/>
          <p:cNvSpPr txBox="1"/>
          <p:nvPr/>
        </p:nvSpPr>
        <p:spPr>
          <a:xfrm>
            <a:off x="609599" y="1286691"/>
            <a:ext cx="833437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고수준의 자료 구조와 파이썬을 통한 빠르고 쉬운 데이터 분석 도구 포함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Numpy 기반에서 개발되어 Numpy를 사용하는 애플리케이션에서 쉽게 사용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593" name="Google Shape;2593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29691"/>
            <a:ext cx="7645869" cy="303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22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22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Pandas의 특징 </a:t>
            </a:r>
            <a:endParaRPr sz="2200"/>
          </a:p>
        </p:txBody>
      </p:sp>
      <p:sp>
        <p:nvSpPr>
          <p:cNvPr id="2600" name="Google Shape;2600;p229"/>
          <p:cNvSpPr txBox="1"/>
          <p:nvPr/>
        </p:nvSpPr>
        <p:spPr>
          <a:xfrm>
            <a:off x="563214" y="1297587"/>
            <a:ext cx="81889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자동적으로 혹은 명시적으로 축의 이름에 따라 데이터를 정렬할 수 있는 자료 구조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통합된 시계열 기능 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시계열 데이터와 비시계열 데이터를 함께 다룰 수 있는 통합 자료 구조 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산술연산과 한 축의 모든 값을 더하는 등의 데이터 축약연산은 축의 이름 같은 메타데이터로 전달될 수 있어야 함.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누락된 데이터를 유연하게 처리할 수 있는 기능 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SQL 같은 일반 데이터베이스처럼 데이터를 합치고 관계연산을 수행하는 기능 </a:t>
            </a:r>
            <a:endParaRPr/>
          </a:p>
        </p:txBody>
      </p:sp>
      <p:pic>
        <p:nvPicPr>
          <p:cNvPr id="2601" name="Google Shape;2601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14" y="4744377"/>
            <a:ext cx="7391400" cy="1345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229"/>
          <p:cNvSpPr/>
          <p:nvPr/>
        </p:nvSpPr>
        <p:spPr>
          <a:xfrm>
            <a:off x="2773014" y="5543981"/>
            <a:ext cx="91440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229"/>
          <p:cNvSpPr txBox="1"/>
          <p:nvPr/>
        </p:nvSpPr>
        <p:spPr>
          <a:xfrm>
            <a:off x="3999298" y="5543981"/>
            <a:ext cx="29145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pd로 pandas를 지칭하겠다는 의미</a:t>
            </a:r>
            <a:endParaRPr/>
          </a:p>
        </p:txBody>
      </p:sp>
      <p:sp>
        <p:nvSpPr>
          <p:cNvPr id="2604" name="Google Shape;2604;p22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23" name="Google Shape;323;p23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(5/7)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29535" y="1042554"/>
            <a:ext cx="8923020" cy="5584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conda 사용법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Anaconda에는 Conda라는 패키지 관리 및 환경 관리 할 수 있는 프로그램이 있습니다.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다른 버전의 패키지 및 관련된 모든 필수 라이브러리를 쉽게 설치할 수 있도록 합니다.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콘솔창(cmd)에서 conda를 실행하면 됩니다. beautifulsoup4라는 패키지를 예를 들어 설명하겠습니다. beautifulsoup4 위치에 원하는 패키지 명을 적으시면 됩니다.  </a:t>
            </a:r>
            <a:endParaRPr/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865397" y="3462466"/>
            <a:ext cx="7821402" cy="286232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–version : conda 버전 확인하기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list : 현재 환경에서 설치된 패키지 및 버전 확인하기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search beautifulsoup4 : 특정 패키지를 conda로 설치 가능한지 확인하기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install beautifulsoup4 : 패키지 설치하기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remove beautifulsoup4 : 패키지 삭제하기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update beautifulsoup4 : 최신버전으로 패키지 업데이트 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update –all : 모든 패키지를 업데이트 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update conda : conda 자체를 업데이틑 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Google Shape;2609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43" y="3022390"/>
            <a:ext cx="3200400" cy="24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23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sp>
        <p:nvSpPr>
          <p:cNvPr id="2611" name="Google Shape;2611;p230"/>
          <p:cNvSpPr txBox="1"/>
          <p:nvPr/>
        </p:nvSpPr>
        <p:spPr>
          <a:xfrm>
            <a:off x="441043" y="1265133"/>
            <a:ext cx="7266043" cy="152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Series는 일련의 객체를 담을 수 있는 1차원 배열 같은 자료 구조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- 어떤 Numpy 자료형이라도 담을 수 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Index이라고 하는 배열의 데이터에 연관된 이름을 가지고 있다. 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2" name="Google Shape;2612;p230"/>
          <p:cNvSpPr/>
          <p:nvPr/>
        </p:nvSpPr>
        <p:spPr>
          <a:xfrm>
            <a:off x="2439661" y="3184182"/>
            <a:ext cx="10668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230"/>
          <p:cNvSpPr txBox="1"/>
          <p:nvPr/>
        </p:nvSpPr>
        <p:spPr>
          <a:xfrm>
            <a:off x="3732382" y="3255946"/>
            <a:ext cx="3780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List를 매개변수로 받아 Series 자료 구조 생성</a:t>
            </a:r>
            <a:endParaRPr/>
          </a:p>
        </p:txBody>
      </p:sp>
      <p:sp>
        <p:nvSpPr>
          <p:cNvPr id="2614" name="Google Shape;2614;p230"/>
          <p:cNvSpPr/>
          <p:nvPr/>
        </p:nvSpPr>
        <p:spPr>
          <a:xfrm>
            <a:off x="974443" y="4224855"/>
            <a:ext cx="381000" cy="9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230"/>
          <p:cNvSpPr txBox="1"/>
          <p:nvPr/>
        </p:nvSpPr>
        <p:spPr>
          <a:xfrm>
            <a:off x="441043" y="4072455"/>
            <a:ext cx="6078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index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6" name="Google Shape;2616;p230"/>
          <p:cNvSpPr/>
          <p:nvPr/>
        </p:nvSpPr>
        <p:spPr>
          <a:xfrm>
            <a:off x="1482205" y="4215596"/>
            <a:ext cx="381000" cy="9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230"/>
          <p:cNvSpPr txBox="1"/>
          <p:nvPr/>
        </p:nvSpPr>
        <p:spPr>
          <a:xfrm>
            <a:off x="1829856" y="4070966"/>
            <a:ext cx="681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values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18" name="Google Shape;2618;p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2286" y="3640263"/>
            <a:ext cx="4237024" cy="19526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p23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23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pic>
        <p:nvPicPr>
          <p:cNvPr id="2625" name="Google Shape;2625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" y="1554480"/>
            <a:ext cx="4696480" cy="17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231"/>
          <p:cNvSpPr/>
          <p:nvPr/>
        </p:nvSpPr>
        <p:spPr>
          <a:xfrm>
            <a:off x="3108960" y="1535602"/>
            <a:ext cx="2209800" cy="3998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231"/>
          <p:cNvSpPr txBox="1"/>
          <p:nvPr/>
        </p:nvSpPr>
        <p:spPr>
          <a:xfrm>
            <a:off x="5388688" y="1535603"/>
            <a:ext cx="24167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Index를 지정해 객체를 생성</a:t>
            </a:r>
            <a:endParaRPr/>
          </a:p>
        </p:txBody>
      </p:sp>
      <p:pic>
        <p:nvPicPr>
          <p:cNvPr id="2628" name="Google Shape;2628;p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10" y="3335904"/>
            <a:ext cx="3402650" cy="2599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231"/>
          <p:cNvSpPr txBox="1"/>
          <p:nvPr/>
        </p:nvSpPr>
        <p:spPr>
          <a:xfrm>
            <a:off x="4200152" y="3581819"/>
            <a:ext cx="22372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Index를 통한 데이터 접근</a:t>
            </a:r>
            <a:endParaRPr/>
          </a:p>
        </p:txBody>
      </p:sp>
      <p:sp>
        <p:nvSpPr>
          <p:cNvPr id="2630" name="Google Shape;2630;p231"/>
          <p:cNvSpPr txBox="1"/>
          <p:nvPr/>
        </p:nvSpPr>
        <p:spPr>
          <a:xfrm>
            <a:off x="4213860" y="4449985"/>
            <a:ext cx="3877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접근하고 싶은 Index를 List형식으로 전달하면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해당 Index의 값들만 출력</a:t>
            </a:r>
            <a:endParaRPr/>
          </a:p>
        </p:txBody>
      </p:sp>
      <p:sp>
        <p:nvSpPr>
          <p:cNvPr id="2631" name="Google Shape;2631;p23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23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pic>
        <p:nvPicPr>
          <p:cNvPr id="2637" name="Google Shape;2637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94" y="1251857"/>
            <a:ext cx="2590800" cy="48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232"/>
          <p:cNvSpPr txBox="1"/>
          <p:nvPr/>
        </p:nvSpPr>
        <p:spPr>
          <a:xfrm>
            <a:off x="3677194" y="1354182"/>
            <a:ext cx="37914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조건을 주어 값을 걸러내거나 산술 곱셈 수행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또는 수학 함수를 적용 할 수 있다.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9" name="Google Shape;2639;p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794" y="4323675"/>
            <a:ext cx="2401230" cy="18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232"/>
          <p:cNvSpPr/>
          <p:nvPr/>
        </p:nvSpPr>
        <p:spPr>
          <a:xfrm>
            <a:off x="1848394" y="4528457"/>
            <a:ext cx="12192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232"/>
          <p:cNvSpPr/>
          <p:nvPr/>
        </p:nvSpPr>
        <p:spPr>
          <a:xfrm>
            <a:off x="4066740" y="4511365"/>
            <a:ext cx="12192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232"/>
          <p:cNvSpPr txBox="1"/>
          <p:nvPr/>
        </p:nvSpPr>
        <p:spPr>
          <a:xfrm>
            <a:off x="6032550" y="4419247"/>
            <a:ext cx="19880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지칭하지 않으면 전부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적어줘야 한다.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3" name="Google Shape;2643;p23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3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sp>
        <p:nvSpPr>
          <p:cNvPr id="2649" name="Google Shape;2649;p233"/>
          <p:cNvSpPr txBox="1"/>
          <p:nvPr/>
        </p:nvSpPr>
        <p:spPr>
          <a:xfrm>
            <a:off x="504825" y="1362891"/>
            <a:ext cx="86391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Series를 이해하는 쉬운 방법은 고정 길이의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정렬된 Dictionary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라고 이해하는 것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Series는 색인 값에 데이터 값을 매핑하고 있으므로 Dictionary하고 비슷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Series 객체는 파이썬의 사전형을 인자로 받아야 하는 많은 함수에서 Dictionary을 대체하여 사용할 수 있다.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0" name="Google Shape;2650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711" y="3508802"/>
            <a:ext cx="1757981" cy="15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233"/>
          <p:cNvSpPr txBox="1"/>
          <p:nvPr/>
        </p:nvSpPr>
        <p:spPr>
          <a:xfrm>
            <a:off x="3182711" y="3583276"/>
            <a:ext cx="48020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Dictionary에서 key 포함을 확인하는 in으로 Series에서도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index을 키로 하여 in을 사용할 수 있다.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Google Shape;2652;p23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23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sp>
        <p:nvSpPr>
          <p:cNvPr id="2658" name="Google Shape;2658;p23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2659" name="Google Shape;2659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938" y="1905000"/>
            <a:ext cx="704512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234"/>
          <p:cNvSpPr/>
          <p:nvPr/>
        </p:nvSpPr>
        <p:spPr>
          <a:xfrm>
            <a:off x="1981200" y="2133600"/>
            <a:ext cx="57150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234"/>
          <p:cNvSpPr txBox="1"/>
          <p:nvPr/>
        </p:nvSpPr>
        <p:spPr>
          <a:xfrm>
            <a:off x="3733800" y="3048000"/>
            <a:ext cx="34167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Dictionary를 Series로 변환하면 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Key    -&gt; Index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Value -&gt; Value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2" name="Google Shape;2662;p234"/>
          <p:cNvSpPr/>
          <p:nvPr/>
        </p:nvSpPr>
        <p:spPr>
          <a:xfrm>
            <a:off x="1150938" y="4343400"/>
            <a:ext cx="830262" cy="9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234"/>
          <p:cNvSpPr txBox="1"/>
          <p:nvPr/>
        </p:nvSpPr>
        <p:spPr>
          <a:xfrm>
            <a:off x="1150938" y="5638800"/>
            <a:ext cx="3054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Index가 정렬되어 출력된다.</a:t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4" name="Google Shape;2664;p23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3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pic>
        <p:nvPicPr>
          <p:cNvPr id="2670" name="Google Shape;2670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702" y="2019717"/>
            <a:ext cx="6092335" cy="326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702" y="1336766"/>
            <a:ext cx="695259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235"/>
          <p:cNvSpPr/>
          <p:nvPr/>
        </p:nvSpPr>
        <p:spPr>
          <a:xfrm>
            <a:off x="3449964" y="2784566"/>
            <a:ext cx="137160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3" name="Google Shape;2673;p235"/>
          <p:cNvCxnSpPr/>
          <p:nvPr/>
        </p:nvCxnSpPr>
        <p:spPr>
          <a:xfrm>
            <a:off x="1544964" y="2479766"/>
            <a:ext cx="2596800" cy="225900"/>
          </a:xfrm>
          <a:prstGeom prst="curvedConnector3">
            <a:avLst>
              <a:gd fmla="val 101011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4" name="Google Shape;2674;p235"/>
          <p:cNvCxnSpPr/>
          <p:nvPr/>
        </p:nvCxnSpPr>
        <p:spPr>
          <a:xfrm flipH="1">
            <a:off x="1849764" y="3089364"/>
            <a:ext cx="2362200" cy="756900"/>
          </a:xfrm>
          <a:prstGeom prst="curvedConnector3">
            <a:avLst>
              <a:gd fmla="val 98839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5" name="Google Shape;2675;p235"/>
          <p:cNvCxnSpPr/>
          <p:nvPr/>
        </p:nvCxnSpPr>
        <p:spPr>
          <a:xfrm rot="10800000">
            <a:off x="2687964" y="1870166"/>
            <a:ext cx="1524000" cy="457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6" name="Google Shape;2676;p235"/>
          <p:cNvCxnSpPr/>
          <p:nvPr/>
        </p:nvCxnSpPr>
        <p:spPr>
          <a:xfrm flipH="1" rot="10800000">
            <a:off x="5126364" y="1833491"/>
            <a:ext cx="228600" cy="493873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7" name="Google Shape;2677;p235"/>
          <p:cNvCxnSpPr/>
          <p:nvPr/>
        </p:nvCxnSpPr>
        <p:spPr>
          <a:xfrm rot="10800000">
            <a:off x="4135764" y="1870166"/>
            <a:ext cx="1880066" cy="457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8" name="Google Shape;2678;p235"/>
          <p:cNvSpPr txBox="1"/>
          <p:nvPr/>
        </p:nvSpPr>
        <p:spPr>
          <a:xfrm>
            <a:off x="4000818" y="3394118"/>
            <a:ext cx="339836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sdata에 California에 대한 value가 없기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때문에 California는 NaN(not a number)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로 표시</a:t>
            </a:r>
            <a:endParaRPr/>
          </a:p>
        </p:txBody>
      </p:sp>
      <p:sp>
        <p:nvSpPr>
          <p:cNvPr id="2679" name="Google Shape;2679;p23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23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pic>
        <p:nvPicPr>
          <p:cNvPr id="2685" name="Google Shape;2685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794" y="1510937"/>
            <a:ext cx="2971800" cy="43005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236"/>
          <p:cNvSpPr txBox="1"/>
          <p:nvPr/>
        </p:nvSpPr>
        <p:spPr>
          <a:xfrm>
            <a:off x="4544856" y="1587137"/>
            <a:ext cx="37080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isnull과 notnull 함수는 누락된 데이터 혹은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결측값을 찾는데 사용</a:t>
            </a:r>
            <a:endParaRPr/>
          </a:p>
        </p:txBody>
      </p:sp>
      <p:sp>
        <p:nvSpPr>
          <p:cNvPr id="2687" name="Google Shape;2687;p23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23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	</a:t>
            </a:r>
            <a:endParaRPr sz="2200"/>
          </a:p>
        </p:txBody>
      </p:sp>
      <p:pic>
        <p:nvPicPr>
          <p:cNvPr id="2693" name="Google Shape;2693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354" y="1421674"/>
            <a:ext cx="280058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9532" y="3098074"/>
            <a:ext cx="4267796" cy="137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154" y="1421674"/>
            <a:ext cx="2743200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p237"/>
          <p:cNvSpPr/>
          <p:nvPr/>
        </p:nvSpPr>
        <p:spPr>
          <a:xfrm>
            <a:off x="4469532" y="3908845"/>
            <a:ext cx="2773822" cy="25602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237"/>
          <p:cNvSpPr txBox="1"/>
          <p:nvPr/>
        </p:nvSpPr>
        <p:spPr>
          <a:xfrm>
            <a:off x="4500154" y="4390167"/>
            <a:ext cx="39253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intege에서 NaN가 존재하면 float64로 형변환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98" name="Google Shape;2698;p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8754" y="3707674"/>
            <a:ext cx="2895600" cy="1980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237"/>
          <p:cNvSpPr txBox="1"/>
          <p:nvPr/>
        </p:nvSpPr>
        <p:spPr>
          <a:xfrm>
            <a:off x="3768776" y="1802674"/>
            <a:ext cx="8075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ahoma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endParaRPr b="0" i="0" sz="6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0" name="Google Shape;2700;p237"/>
          <p:cNvSpPr/>
          <p:nvPr/>
        </p:nvSpPr>
        <p:spPr>
          <a:xfrm>
            <a:off x="918754" y="2926076"/>
            <a:ext cx="1247892" cy="27214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237"/>
          <p:cNvSpPr/>
          <p:nvPr/>
        </p:nvSpPr>
        <p:spPr>
          <a:xfrm>
            <a:off x="4606770" y="2926076"/>
            <a:ext cx="1493584" cy="27214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237"/>
          <p:cNvSpPr/>
          <p:nvPr/>
        </p:nvSpPr>
        <p:spPr>
          <a:xfrm>
            <a:off x="991900" y="5427617"/>
            <a:ext cx="1493584" cy="25188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23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3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Series</a:t>
            </a:r>
            <a:endParaRPr sz="2200"/>
          </a:p>
        </p:txBody>
      </p:sp>
      <p:pic>
        <p:nvPicPr>
          <p:cNvPr id="2709" name="Google Shape;2709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32" y="1955499"/>
            <a:ext cx="4114800" cy="3034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Google Shape;2710;p238"/>
          <p:cNvSpPr txBox="1"/>
          <p:nvPr/>
        </p:nvSpPr>
        <p:spPr>
          <a:xfrm>
            <a:off x="692332" y="1256212"/>
            <a:ext cx="73059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Series 객체와 Series의 색인은 모두 name 속성이 있는데, 이 속성은 pandas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기능중에서 중요한 부분을 차지하고 있다. </a:t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11" name="Google Shape;2711;p238"/>
          <p:cNvSpPr/>
          <p:nvPr/>
        </p:nvSpPr>
        <p:spPr>
          <a:xfrm>
            <a:off x="1712671" y="2031699"/>
            <a:ext cx="1371600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238"/>
          <p:cNvSpPr/>
          <p:nvPr/>
        </p:nvSpPr>
        <p:spPr>
          <a:xfrm>
            <a:off x="2356455" y="2565099"/>
            <a:ext cx="804016" cy="3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3" name="Google Shape;2713;p238"/>
          <p:cNvCxnSpPr/>
          <p:nvPr/>
        </p:nvCxnSpPr>
        <p:spPr>
          <a:xfrm flipH="1">
            <a:off x="1103055" y="2946099"/>
            <a:ext cx="1253400" cy="685800"/>
          </a:xfrm>
          <a:prstGeom prst="curvedConnector3">
            <a:avLst>
              <a:gd fmla="val 5000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4" name="Google Shape;2714;p238"/>
          <p:cNvCxnSpPr/>
          <p:nvPr/>
        </p:nvCxnSpPr>
        <p:spPr>
          <a:xfrm rot="5400000">
            <a:off x="836371" y="3212799"/>
            <a:ext cx="2438400" cy="685800"/>
          </a:xfrm>
          <a:prstGeom prst="curvedConnector3">
            <a:avLst>
              <a:gd fmla="val 4439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15" name="Google Shape;2715;p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2332" y="1955499"/>
            <a:ext cx="3972479" cy="3248478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238"/>
          <p:cNvSpPr txBox="1"/>
          <p:nvPr/>
        </p:nvSpPr>
        <p:spPr>
          <a:xfrm>
            <a:off x="4576336" y="5218612"/>
            <a:ext cx="2708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Index는 대입을 통해 변경 가능 </a:t>
            </a:r>
            <a:endParaRPr/>
          </a:p>
        </p:txBody>
      </p:sp>
      <p:sp>
        <p:nvSpPr>
          <p:cNvPr id="2717" name="Google Shape;2717;p23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23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</a:t>
            </a:r>
            <a:endParaRPr sz="2200"/>
          </a:p>
        </p:txBody>
      </p:sp>
      <p:sp>
        <p:nvSpPr>
          <p:cNvPr id="2723" name="Google Shape;2723;p239"/>
          <p:cNvSpPr txBox="1"/>
          <p:nvPr/>
        </p:nvSpPr>
        <p:spPr>
          <a:xfrm>
            <a:off x="457200" y="1247503"/>
            <a:ext cx="8277497" cy="2998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DataFrame은 표 같은 스프레드시트 형식의 자료 구조로 여러 개의 칼럼이 있는데,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각 칼럼은 서로 다른 종류의 값(숫자, 문자열, 불리언)등을 담을 수 있다.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DataFrame은 로우와 칼럼에 대한 색인이 있는데, 이 DataFrame은 색인의 모양이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같은 Series 객체를 담고 있는 파이썬 사전으로 생각하면 편하다. 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내부적으로 데이터는 리스트나 사전 또는 1차원 배열을 담고 있는 다른 컬렉션이 아니라 하나 이상의 2차원 배열에 저장 </a:t>
            </a:r>
            <a:endParaRPr/>
          </a:p>
        </p:txBody>
      </p:sp>
      <p:sp>
        <p:nvSpPr>
          <p:cNvPr id="2724" name="Google Shape;2724;p23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(6/7)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29535" y="1042554"/>
            <a:ext cx="892302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conda 가상환경 만들기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Anaconda에는 virtualenv처럼 가상 환경을 conda로 생성할 수 있습니다.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콘솔창(cmd)에서 conda를 실행하면 됩니다.</a:t>
            </a:r>
            <a:endParaRPr/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899265" y="2271555"/>
            <a:ext cx="7821402" cy="378565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예제 ) ‘test’라는 가상 환경 사용자 만들기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create --name test python=3.6 jupyter spyder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뒤에 python 버전 설정 및 설치할 패키지 목록을 적어주면 가상환경 생성할 때 자동으로 설치가 됩니다.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예제는 python 3.6버전과 jupyter와 spyder라는 패키지를 설치하라는 의미입니다. </a:t>
            </a:r>
            <a:endParaRPr/>
          </a:p>
          <a:p>
            <a:pPr indent="-2095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사용자 만들기 (다른 계정 사용자 환경 복사 - root 사용자 환경 복사)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create --name test --clone root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가상 환경 지우기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env remove –n test</a:t>
            </a:r>
            <a:endParaRPr/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환경 실행하기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test</a:t>
            </a:r>
            <a:endParaRPr/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환경 끝내기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deactivate test</a:t>
            </a:r>
            <a:endParaRPr/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환경 리스트 확인하기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conda env list </a:t>
            </a:r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24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생성</a:t>
            </a:r>
            <a:endParaRPr/>
          </a:p>
        </p:txBody>
      </p:sp>
      <p:pic>
        <p:nvPicPr>
          <p:cNvPr id="2730" name="Google Shape;2730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144" y="1609471"/>
            <a:ext cx="5430008" cy="3639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31" name="Google Shape;2731;p240"/>
          <p:cNvSpPr/>
          <p:nvPr/>
        </p:nvSpPr>
        <p:spPr>
          <a:xfrm>
            <a:off x="1656806" y="1685671"/>
            <a:ext cx="4419600" cy="6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Google Shape;2732;p240"/>
          <p:cNvSpPr txBox="1"/>
          <p:nvPr/>
        </p:nvSpPr>
        <p:spPr>
          <a:xfrm>
            <a:off x="6076406" y="1844944"/>
            <a:ext cx="9939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240"/>
          <p:cNvSpPr txBox="1"/>
          <p:nvPr/>
        </p:nvSpPr>
        <p:spPr>
          <a:xfrm>
            <a:off x="2825803" y="3396155"/>
            <a:ext cx="39575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Index는 Series와 같은 방식으로 자동으로 대입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칼럼은 정렬되어 저장 </a:t>
            </a:r>
            <a:endParaRPr/>
          </a:p>
        </p:txBody>
      </p:sp>
      <p:sp>
        <p:nvSpPr>
          <p:cNvPr id="2734" name="Google Shape;2734;p24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24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Column 지정</a:t>
            </a:r>
            <a:endParaRPr/>
          </a:p>
        </p:txBody>
      </p:sp>
      <p:pic>
        <p:nvPicPr>
          <p:cNvPr id="2740" name="Google Shape;2740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103" y="1356360"/>
            <a:ext cx="4868862" cy="477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Google Shape;2741;p241"/>
          <p:cNvSpPr txBox="1"/>
          <p:nvPr/>
        </p:nvSpPr>
        <p:spPr>
          <a:xfrm>
            <a:off x="3762103" y="1737360"/>
            <a:ext cx="35301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원하는 순서대로 Columns를 지정하면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원하는 순서를 가진 DataFrame 객체 생성</a:t>
            </a:r>
            <a:endParaRPr/>
          </a:p>
        </p:txBody>
      </p:sp>
      <p:sp>
        <p:nvSpPr>
          <p:cNvPr id="2742" name="Google Shape;2742;p241"/>
          <p:cNvSpPr txBox="1"/>
          <p:nvPr/>
        </p:nvSpPr>
        <p:spPr>
          <a:xfrm>
            <a:off x="3762103" y="4404360"/>
            <a:ext cx="38443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Series와 마찬가지로 data에 없는 값을 넘기면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NA값이 저장 </a:t>
            </a:r>
            <a:endParaRPr/>
          </a:p>
        </p:txBody>
      </p:sp>
      <p:sp>
        <p:nvSpPr>
          <p:cNvPr id="2743" name="Google Shape;2743;p24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24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접근법</a:t>
            </a:r>
            <a:endParaRPr/>
          </a:p>
        </p:txBody>
      </p:sp>
      <p:pic>
        <p:nvPicPr>
          <p:cNvPr id="2749" name="Google Shape;2749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618" y="1189808"/>
            <a:ext cx="3252945" cy="3585754"/>
          </a:xfrm>
          <a:prstGeom prst="rect">
            <a:avLst/>
          </a:prstGeom>
          <a:noFill/>
          <a:ln>
            <a:noFill/>
          </a:ln>
        </p:spPr>
      </p:pic>
      <p:sp>
        <p:nvSpPr>
          <p:cNvPr id="2750" name="Google Shape;2750;p242"/>
          <p:cNvSpPr txBox="1"/>
          <p:nvPr/>
        </p:nvSpPr>
        <p:spPr>
          <a:xfrm>
            <a:off x="4110448" y="1891232"/>
            <a:ext cx="36057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1. Series처럼 사전 형식의 표기법으로 접근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2. 속성 형식으로 접근</a:t>
            </a:r>
            <a:endParaRPr/>
          </a:p>
        </p:txBody>
      </p:sp>
      <p:cxnSp>
        <p:nvCxnSpPr>
          <p:cNvPr id="2751" name="Google Shape;2751;p242"/>
          <p:cNvCxnSpPr/>
          <p:nvPr/>
        </p:nvCxnSpPr>
        <p:spPr>
          <a:xfrm rot="10800000">
            <a:off x="2592808" y="1410789"/>
            <a:ext cx="1517640" cy="61830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2" name="Google Shape;2752;p242"/>
          <p:cNvCxnSpPr/>
          <p:nvPr/>
        </p:nvCxnSpPr>
        <p:spPr>
          <a:xfrm flipH="1">
            <a:off x="2135608" y="2325189"/>
            <a:ext cx="1981200" cy="914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53" name="Google Shape;2753;p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617" y="4775562"/>
            <a:ext cx="2942361" cy="16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754" name="Google Shape;2754;p242"/>
          <p:cNvSpPr txBox="1"/>
          <p:nvPr/>
        </p:nvSpPr>
        <p:spPr>
          <a:xfrm>
            <a:off x="3971978" y="5488577"/>
            <a:ext cx="33810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로우는 위치나 ix 같은 몇 가지 메서드를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통해 접근할 수 있다.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5" name="Google Shape;2755;p24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24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값 변경</a:t>
            </a:r>
            <a:endParaRPr/>
          </a:p>
        </p:txBody>
      </p:sp>
      <p:pic>
        <p:nvPicPr>
          <p:cNvPr id="2761" name="Google Shape;2761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187" y="1321530"/>
            <a:ext cx="2590800" cy="4701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62" name="Google Shape;2762;p243"/>
          <p:cNvSpPr txBox="1"/>
          <p:nvPr/>
        </p:nvSpPr>
        <p:spPr>
          <a:xfrm>
            <a:off x="3772987" y="1380638"/>
            <a:ext cx="38026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칼럼은 대입이 가능.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debt 칼럼에 스칼라 값이나 배열의 값을 대입 </a:t>
            </a:r>
            <a:endParaRPr/>
          </a:p>
        </p:txBody>
      </p:sp>
      <p:sp>
        <p:nvSpPr>
          <p:cNvPr id="2763" name="Google Shape;2763;p243"/>
          <p:cNvSpPr txBox="1"/>
          <p:nvPr/>
        </p:nvSpPr>
        <p:spPr>
          <a:xfrm>
            <a:off x="3696787" y="3723199"/>
            <a:ext cx="41120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리스트나 배열을 칼럼에 대입할 때는 대입하려는 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값의 길이가 DataFrame의 크기와 같아야 한다.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4" name="Google Shape;2764;p24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4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값 변경</a:t>
            </a:r>
            <a:endParaRPr/>
          </a:p>
        </p:txBody>
      </p:sp>
      <p:pic>
        <p:nvPicPr>
          <p:cNvPr id="2770" name="Google Shape;2770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276" y="2122715"/>
            <a:ext cx="5182323" cy="330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244"/>
          <p:cNvSpPr txBox="1"/>
          <p:nvPr/>
        </p:nvSpPr>
        <p:spPr>
          <a:xfrm>
            <a:off x="1065276" y="1563706"/>
            <a:ext cx="6157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Series를 대입하면 DataFrame의 색인에 따라 값이 대입되며 없는 색인에는 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값이 대입되지 않는다.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2" name="Google Shape;2772;p244"/>
          <p:cNvSpPr/>
          <p:nvPr/>
        </p:nvSpPr>
        <p:spPr>
          <a:xfrm>
            <a:off x="959172" y="3770811"/>
            <a:ext cx="2697265" cy="33863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p244"/>
          <p:cNvSpPr/>
          <p:nvPr/>
        </p:nvSpPr>
        <p:spPr>
          <a:xfrm>
            <a:off x="962622" y="4364476"/>
            <a:ext cx="2697265" cy="33863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24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24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컬럼 추가 </a:t>
            </a:r>
            <a:endParaRPr/>
          </a:p>
        </p:txBody>
      </p:sp>
      <p:pic>
        <p:nvPicPr>
          <p:cNvPr id="2780" name="Google Shape;2780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681" y="1484811"/>
            <a:ext cx="3810532" cy="28197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245"/>
          <p:cNvSpPr txBox="1"/>
          <p:nvPr/>
        </p:nvSpPr>
        <p:spPr>
          <a:xfrm>
            <a:off x="4663031" y="1625077"/>
            <a:ext cx="35912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없는 칼럼을 대입하면 새로운 칼럼이 생성</a:t>
            </a:r>
            <a:endParaRPr/>
          </a:p>
        </p:txBody>
      </p:sp>
      <p:pic>
        <p:nvPicPr>
          <p:cNvPr id="2782" name="Google Shape;2782;p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2046" y="3226525"/>
            <a:ext cx="2600688" cy="2629267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245"/>
          <p:cNvSpPr txBox="1"/>
          <p:nvPr/>
        </p:nvSpPr>
        <p:spPr>
          <a:xfrm>
            <a:off x="2584004" y="4765694"/>
            <a:ext cx="32109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del 예약어를 사용하면 칼럼을 삭제</a:t>
            </a:r>
            <a:endParaRPr/>
          </a:p>
        </p:txBody>
      </p:sp>
      <p:sp>
        <p:nvSpPr>
          <p:cNvPr id="2784" name="Google Shape;2784;p24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24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</a:t>
            </a:r>
            <a:endParaRPr sz="2200"/>
          </a:p>
        </p:txBody>
      </p:sp>
      <p:pic>
        <p:nvPicPr>
          <p:cNvPr id="2790" name="Google Shape;2790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811" y="1661866"/>
            <a:ext cx="6468378" cy="353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791" name="Google Shape;2791;p246"/>
          <p:cNvSpPr txBox="1"/>
          <p:nvPr/>
        </p:nvSpPr>
        <p:spPr>
          <a:xfrm>
            <a:off x="5310188" y="1902134"/>
            <a:ext cx="22860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Nevada는 2000 값이 없다.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92" name="Google Shape;2792;p24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24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</a:t>
            </a:r>
            <a:endParaRPr sz="2200"/>
          </a:p>
        </p:txBody>
      </p:sp>
      <p:pic>
        <p:nvPicPr>
          <p:cNvPr id="2798" name="Google Shape;2798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25" y="1280159"/>
            <a:ext cx="8411749" cy="44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24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248"/>
          <p:cNvSpPr txBox="1"/>
          <p:nvPr>
            <p:ph type="title"/>
          </p:nvPr>
        </p:nvSpPr>
        <p:spPr>
          <a:xfrm>
            <a:off x="258414" y="299996"/>
            <a:ext cx="7590186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Index, Column Name</a:t>
            </a:r>
            <a:endParaRPr sz="2200"/>
          </a:p>
        </p:txBody>
      </p:sp>
      <p:pic>
        <p:nvPicPr>
          <p:cNvPr id="2805" name="Google Shape;2805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343297"/>
            <a:ext cx="4419600" cy="3844194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24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24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dtype</a:t>
            </a:r>
            <a:endParaRPr sz="2200"/>
          </a:p>
        </p:txBody>
      </p:sp>
      <p:pic>
        <p:nvPicPr>
          <p:cNvPr id="2812" name="Google Shape;2812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485" y="1680918"/>
            <a:ext cx="8335538" cy="3496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24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4.1.2 Anaconda 설치 (7/7)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35434" y="1036655"/>
            <a:ext cx="892302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IDLE 프로그램 실행하기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Anaconda는 Spyder라는 IDLE 프로그램이 내장되어 있습니다.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시작 프로그램 메뉴의 Spyder를 실행하거나 cmd창에서 spyder라고 실행합니다.</a:t>
            </a:r>
            <a:endParaRPr/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Editor에 Python의 코드를 작성 후에 Play 버튼을 눌러 코드를 전체 실행. </a:t>
            </a:r>
            <a:endParaRPr/>
          </a:p>
        </p:txBody>
      </p:sp>
      <p:grpSp>
        <p:nvGrpSpPr>
          <p:cNvPr id="344" name="Google Shape;344;p25"/>
          <p:cNvGrpSpPr/>
          <p:nvPr/>
        </p:nvGrpSpPr>
        <p:grpSpPr>
          <a:xfrm>
            <a:off x="881301" y="2117659"/>
            <a:ext cx="7912477" cy="3607839"/>
            <a:chOff x="863603" y="2271040"/>
            <a:chExt cx="7912477" cy="3607839"/>
          </a:xfrm>
        </p:grpSpPr>
        <p:pic>
          <p:nvPicPr>
            <p:cNvPr id="345" name="Google Shape;34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3603" y="2271040"/>
              <a:ext cx="7870142" cy="3607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5"/>
            <p:cNvSpPr/>
            <p:nvPr/>
          </p:nvSpPr>
          <p:spPr>
            <a:xfrm>
              <a:off x="5003961" y="3979332"/>
              <a:ext cx="3772119" cy="1865679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863603" y="2616200"/>
              <a:ext cx="4098023" cy="3199246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7680959" y="4341926"/>
              <a:ext cx="973395" cy="3716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Consol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3582784" y="2783513"/>
              <a:ext cx="1271403" cy="3716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 Editor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7680807" y="2804651"/>
              <a:ext cx="973547" cy="3716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Help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003961" y="2616200"/>
              <a:ext cx="3772119" cy="1265575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5"/>
          <p:cNvSpPr/>
          <p:nvPr/>
        </p:nvSpPr>
        <p:spPr>
          <a:xfrm>
            <a:off x="1663618" y="2271257"/>
            <a:ext cx="171081" cy="1576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250"/>
          <p:cNvSpPr txBox="1"/>
          <p:nvPr>
            <p:ph type="title"/>
          </p:nvPr>
        </p:nvSpPr>
        <p:spPr>
          <a:xfrm>
            <a:off x="258414" y="299996"/>
            <a:ext cx="6774846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 사용 가능한 입력 데이터</a:t>
            </a:r>
            <a:endParaRPr/>
          </a:p>
        </p:txBody>
      </p:sp>
      <p:grpSp>
        <p:nvGrpSpPr>
          <p:cNvPr id="2819" name="Google Shape;2819;p250"/>
          <p:cNvGrpSpPr/>
          <p:nvPr/>
        </p:nvGrpSpPr>
        <p:grpSpPr>
          <a:xfrm>
            <a:off x="789214" y="1206137"/>
            <a:ext cx="7875814" cy="5064034"/>
            <a:chOff x="990600" y="2057400"/>
            <a:chExt cx="7467600" cy="4800600"/>
          </a:xfrm>
        </p:grpSpPr>
        <p:pic>
          <p:nvPicPr>
            <p:cNvPr id="2820" name="Google Shape;2820;p2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0600" y="2057400"/>
              <a:ext cx="7467600" cy="203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2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5400" y="4097131"/>
              <a:ext cx="6705600" cy="2760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2" name="Google Shape;2822;p250"/>
            <p:cNvSpPr/>
            <p:nvPr/>
          </p:nvSpPr>
          <p:spPr>
            <a:xfrm>
              <a:off x="1065376" y="2133600"/>
              <a:ext cx="7391400" cy="4724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3" name="Google Shape;2823;p25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25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핵심 기능</a:t>
            </a:r>
            <a:endParaRPr/>
          </a:p>
        </p:txBody>
      </p:sp>
      <p:pic>
        <p:nvPicPr>
          <p:cNvPr id="2829" name="Google Shape;2829;p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71" y="904593"/>
            <a:ext cx="6148252" cy="5793185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251"/>
          <p:cNvSpPr txBox="1"/>
          <p:nvPr/>
        </p:nvSpPr>
        <p:spPr>
          <a:xfrm>
            <a:off x="4389120" y="3991485"/>
            <a:ext cx="26667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obj에 ‘e’값이 없기 때문에 NaN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Google Shape;2831;p251"/>
          <p:cNvSpPr txBox="1"/>
          <p:nvPr/>
        </p:nvSpPr>
        <p:spPr>
          <a:xfrm>
            <a:off x="4389120" y="5645630"/>
            <a:ext cx="426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NaN값을 fill_value 옵션을 이용하여 0으로 입력</a:t>
            </a:r>
            <a:endParaRPr/>
          </a:p>
        </p:txBody>
      </p:sp>
      <p:sp>
        <p:nvSpPr>
          <p:cNvPr id="2832" name="Google Shape;2832;p25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25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Index</a:t>
            </a:r>
            <a:endParaRPr sz="2200"/>
          </a:p>
        </p:txBody>
      </p:sp>
      <p:pic>
        <p:nvPicPr>
          <p:cNvPr id="2838" name="Google Shape;2838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543" y="1343297"/>
            <a:ext cx="5401429" cy="34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543" y="4848497"/>
            <a:ext cx="6219825" cy="115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252"/>
          <p:cNvSpPr/>
          <p:nvPr/>
        </p:nvSpPr>
        <p:spPr>
          <a:xfrm>
            <a:off x="1338943" y="5381897"/>
            <a:ext cx="10668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25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25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Index</a:t>
            </a:r>
            <a:endParaRPr sz="2200"/>
          </a:p>
        </p:txBody>
      </p:sp>
      <p:pic>
        <p:nvPicPr>
          <p:cNvPr id="2847" name="Google Shape;2847;p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605" y="1208315"/>
            <a:ext cx="5705475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253"/>
          <p:cNvSpPr txBox="1"/>
          <p:nvPr/>
        </p:nvSpPr>
        <p:spPr>
          <a:xfrm>
            <a:off x="4874622" y="3655423"/>
            <a:ext cx="28857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b값이 없기 때문에 NaN으로 입력</a:t>
            </a:r>
            <a:endParaRPr/>
          </a:p>
        </p:txBody>
      </p:sp>
      <p:sp>
        <p:nvSpPr>
          <p:cNvPr id="2849" name="Google Shape;2849;p25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25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Index</a:t>
            </a:r>
            <a:endParaRPr sz="2200"/>
          </a:p>
        </p:txBody>
      </p:sp>
      <p:pic>
        <p:nvPicPr>
          <p:cNvPr id="2855" name="Google Shape;2855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863" y="1256997"/>
            <a:ext cx="6535062" cy="43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p254"/>
          <p:cNvSpPr txBox="1"/>
          <p:nvPr/>
        </p:nvSpPr>
        <p:spPr>
          <a:xfrm>
            <a:off x="3940629" y="4125592"/>
            <a:ext cx="2981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ffill옵션으로 앞의 값으로 복사한다.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7" name="Google Shape;2857;p254"/>
          <p:cNvSpPr txBox="1"/>
          <p:nvPr/>
        </p:nvSpPr>
        <p:spPr>
          <a:xfrm>
            <a:off x="3873138" y="2219294"/>
            <a:ext cx="34067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frame에 있던 Ohio는 reindex로 인해서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없어지고 Utah가 추가되었지만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Utah의 값이 없기 때문에 NaN으로 입력</a:t>
            </a:r>
            <a:endParaRPr/>
          </a:p>
        </p:txBody>
      </p:sp>
      <p:sp>
        <p:nvSpPr>
          <p:cNvPr id="2858" name="Google Shape;2858;p25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25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간결한 ReIndex</a:t>
            </a:r>
            <a:endParaRPr sz="2200"/>
          </a:p>
        </p:txBody>
      </p:sp>
      <p:pic>
        <p:nvPicPr>
          <p:cNvPr id="2864" name="Google Shape;2864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566" y="1735183"/>
            <a:ext cx="3600953" cy="3886742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255"/>
          <p:cNvSpPr txBox="1"/>
          <p:nvPr/>
        </p:nvSpPr>
        <p:spPr>
          <a:xfrm>
            <a:off x="1452154" y="1427406"/>
            <a:ext cx="48237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ix를 이용해서 라벨로 색인하면 좀 더 간결하게 할 수 있다.</a:t>
            </a:r>
            <a:endParaRPr b="0" i="0" sz="1400" u="none" cap="none" strike="noStrik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6" name="Google Shape;2866;p25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25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로우, 칼럼 삭제</a:t>
            </a:r>
            <a:endParaRPr/>
          </a:p>
        </p:txBody>
      </p:sp>
      <p:pic>
        <p:nvPicPr>
          <p:cNvPr id="2872" name="Google Shape;2872;p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102" y="1713707"/>
            <a:ext cx="4820323" cy="3915321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p256"/>
          <p:cNvSpPr txBox="1"/>
          <p:nvPr/>
        </p:nvSpPr>
        <p:spPr>
          <a:xfrm>
            <a:off x="843102" y="1405930"/>
            <a:ext cx="60811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drop 메서드를 사용하면 선택한 값이 삭제된 새로운 객체를 얻을 수 있다.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4" name="Google Shape;2874;p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6465" y="4334691"/>
            <a:ext cx="2286319" cy="120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875" name="Google Shape;2875;p256"/>
          <p:cNvSpPr txBox="1"/>
          <p:nvPr/>
        </p:nvSpPr>
        <p:spPr>
          <a:xfrm>
            <a:off x="5800188" y="4026914"/>
            <a:ext cx="29642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여러 로우 삭제 할 때는 아래처럼…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Google Shape;2876;p25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25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로우, 칼럼 삭제</a:t>
            </a:r>
            <a:endParaRPr/>
          </a:p>
        </p:txBody>
      </p:sp>
      <p:pic>
        <p:nvPicPr>
          <p:cNvPr id="2882" name="Google Shape;2882;p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8" y="1290339"/>
            <a:ext cx="5163271" cy="4277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25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25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DataFrame의 로우, 칼럼 삭제</a:t>
            </a:r>
            <a:endParaRPr/>
          </a:p>
        </p:txBody>
      </p:sp>
      <p:pic>
        <p:nvPicPr>
          <p:cNvPr id="2889" name="Google Shape;2889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783" y="1352260"/>
            <a:ext cx="2991267" cy="415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258"/>
          <p:cNvSpPr txBox="1"/>
          <p:nvPr/>
        </p:nvSpPr>
        <p:spPr>
          <a:xfrm>
            <a:off x="4478383" y="1391729"/>
            <a:ext cx="18213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axis = 1은 columns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axis = 0은 row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1" name="Google Shape;2891;p25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25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897" name="Google Shape;2897;p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314155"/>
            <a:ext cx="4486901" cy="422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1301" y="1314155"/>
            <a:ext cx="2418453" cy="1899308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25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58" name="Google Shape;358;p26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59" name="Google Shape;359;p26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4.2.1 Linux(Ubuntu) 설치 (1/3)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35434" y="1036655"/>
            <a:ext cx="892302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16.04.3 버전을 기준으로 설치 방법에 대해서 설명할 것입니다.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Ubuntu를 기본 설치할 경우 Python이 설치 되어 있습니다. 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최신버전의 Python을 설치하는 방법에 대해서 2가지 방법으로 설명하겠습니다.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홈페이지(https://www.python.org/download)에 접속하여 XZ compressed source tarball Version을 다운로드 받습니다.</a:t>
            </a:r>
            <a:endParaRPr/>
          </a:p>
        </p:txBody>
      </p:sp>
      <p:grpSp>
        <p:nvGrpSpPr>
          <p:cNvPr id="361" name="Google Shape;361;p26"/>
          <p:cNvGrpSpPr/>
          <p:nvPr/>
        </p:nvGrpSpPr>
        <p:grpSpPr>
          <a:xfrm>
            <a:off x="402653" y="4502709"/>
            <a:ext cx="4824175" cy="2049382"/>
            <a:chOff x="414451" y="3956732"/>
            <a:chExt cx="4824175" cy="2049382"/>
          </a:xfrm>
        </p:grpSpPr>
        <p:pic>
          <p:nvPicPr>
            <p:cNvPr id="362" name="Google Shape;36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451" y="3956732"/>
              <a:ext cx="4824175" cy="2049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6"/>
            <p:cNvSpPr/>
            <p:nvPr/>
          </p:nvSpPr>
          <p:spPr>
            <a:xfrm>
              <a:off x="530809" y="4580224"/>
              <a:ext cx="1122435" cy="123582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26"/>
          <p:cNvSpPr txBox="1"/>
          <p:nvPr/>
        </p:nvSpPr>
        <p:spPr>
          <a:xfrm>
            <a:off x="5226828" y="6305237"/>
            <a:ext cx="29909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Python-3.6.3.tar.xz 파일이 저장됩니다.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6"/>
          <p:cNvSpPr/>
          <p:nvPr/>
        </p:nvSpPr>
        <p:spPr>
          <a:xfrm>
            <a:off x="396754" y="1700093"/>
            <a:ext cx="8440480" cy="1863117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gen2@ubuntu:~$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Python 2.7.12 (default, Nov 19 2016, 06:48:10)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[GCC 5.4.0 20160609] on linux2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gen2@ubuntu:~$ python3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Python 3.5.2 (default, Nov 17 2016, 17:05:23)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[GCC 5.4.0 20160609] on linux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26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05" name="Google Shape;2905;p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972" y="1545772"/>
            <a:ext cx="6173061" cy="16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0972" y="3298372"/>
            <a:ext cx="1790950" cy="189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7" name="Google Shape;2907;p260"/>
          <p:cNvSpPr txBox="1"/>
          <p:nvPr/>
        </p:nvSpPr>
        <p:spPr>
          <a:xfrm>
            <a:off x="3145972" y="3450772"/>
            <a:ext cx="36968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슬라이싱 문법으로 선택된 영역에 값을 대입</a:t>
            </a:r>
            <a:endParaRPr/>
          </a:p>
        </p:txBody>
      </p:sp>
      <p:sp>
        <p:nvSpPr>
          <p:cNvPr id="2908" name="Google Shape;2908;p26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26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14" name="Google Shape;2914;p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138" y="1286691"/>
            <a:ext cx="3344862" cy="4822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15" name="Google Shape;2915;p261"/>
          <p:cNvSpPr/>
          <p:nvPr/>
        </p:nvSpPr>
        <p:spPr>
          <a:xfrm>
            <a:off x="2226284" y="1582945"/>
            <a:ext cx="304800" cy="15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261"/>
          <p:cNvSpPr/>
          <p:nvPr/>
        </p:nvSpPr>
        <p:spPr>
          <a:xfrm>
            <a:off x="2446338" y="1439091"/>
            <a:ext cx="838200" cy="17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7" name="Google Shape;2917;p261"/>
          <p:cNvCxnSpPr>
            <a:stCxn id="2915" idx="2"/>
          </p:cNvCxnSpPr>
          <p:nvPr/>
        </p:nvCxnSpPr>
        <p:spPr>
          <a:xfrm flipH="1">
            <a:off x="1989284" y="3106945"/>
            <a:ext cx="389400" cy="84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8" name="Google Shape;2918;p261"/>
          <p:cNvCxnSpPr>
            <a:stCxn id="2916" idx="2"/>
          </p:cNvCxnSpPr>
          <p:nvPr/>
        </p:nvCxnSpPr>
        <p:spPr>
          <a:xfrm flipH="1">
            <a:off x="2226138" y="3191691"/>
            <a:ext cx="639300" cy="1219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9" name="Google Shape;2919;p26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26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25" name="Google Shape;2925;p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410" y="1473926"/>
            <a:ext cx="2924583" cy="326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754" y="1550126"/>
            <a:ext cx="2591162" cy="166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7" name="Google Shape;2927;p262"/>
          <p:cNvSpPr/>
          <p:nvPr/>
        </p:nvSpPr>
        <p:spPr>
          <a:xfrm>
            <a:off x="1253352" y="2435934"/>
            <a:ext cx="2467383" cy="76664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262"/>
          <p:cNvSpPr/>
          <p:nvPr/>
        </p:nvSpPr>
        <p:spPr>
          <a:xfrm>
            <a:off x="690154" y="2235926"/>
            <a:ext cx="3505200" cy="121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9" name="Google Shape;2929;p262"/>
          <p:cNvCxnSpPr/>
          <p:nvPr/>
        </p:nvCxnSpPr>
        <p:spPr>
          <a:xfrm flipH="1" rot="10800000">
            <a:off x="3738154" y="1778726"/>
            <a:ext cx="1295400" cy="685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0" name="Google Shape;2930;p262"/>
          <p:cNvCxnSpPr/>
          <p:nvPr/>
        </p:nvCxnSpPr>
        <p:spPr>
          <a:xfrm flipH="1" rot="10800000">
            <a:off x="4195354" y="3217234"/>
            <a:ext cx="704056" cy="237892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1" name="Google Shape;2931;p262"/>
          <p:cNvCxnSpPr/>
          <p:nvPr/>
        </p:nvCxnSpPr>
        <p:spPr>
          <a:xfrm>
            <a:off x="2773192" y="1847094"/>
            <a:ext cx="4572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2" name="Google Shape;2932;p262"/>
          <p:cNvSpPr txBox="1"/>
          <p:nvPr/>
        </p:nvSpPr>
        <p:spPr>
          <a:xfrm>
            <a:off x="2611012" y="1257137"/>
            <a:ext cx="9547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three &gt; 5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3" name="Google Shape;2933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9754" y="3695798"/>
            <a:ext cx="2896004" cy="209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Google Shape;2934;p26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26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40" name="Google Shape;2940;p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55" y="2551612"/>
            <a:ext cx="3667637" cy="2476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41" name="Google Shape;2941;p263"/>
          <p:cNvSpPr txBox="1"/>
          <p:nvPr/>
        </p:nvSpPr>
        <p:spPr>
          <a:xfrm>
            <a:off x="912223" y="1254315"/>
            <a:ext cx="6792244" cy="1152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특수한 색인 필드인 ix를 이용하면 Numpy와 비슷한 방식에 추가적으로 </a:t>
            </a:r>
            <a:endParaRPr b="0" i="0" sz="1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축의 라벨을 사용하여 DataFrame의 로우와 칼럼을 선택할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이 방법은 재색인을 좀 더 간단하게 할 수 있다. </a:t>
            </a:r>
            <a:endParaRPr b="0" i="0" sz="16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26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6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48" name="Google Shape;2948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724" y="1323703"/>
            <a:ext cx="2391109" cy="26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498" y="1323703"/>
            <a:ext cx="3351943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264"/>
          <p:cNvSpPr/>
          <p:nvPr/>
        </p:nvSpPr>
        <p:spPr>
          <a:xfrm>
            <a:off x="3857898" y="2542903"/>
            <a:ext cx="3886200" cy="60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1" name="Google Shape;2951;p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498" y="3609703"/>
            <a:ext cx="3351943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264"/>
          <p:cNvSpPr/>
          <p:nvPr/>
        </p:nvSpPr>
        <p:spPr>
          <a:xfrm>
            <a:off x="3629298" y="3500033"/>
            <a:ext cx="4114800" cy="1905000"/>
          </a:xfrm>
          <a:prstGeom prst="rect">
            <a:avLst/>
          </a:prstGeom>
          <a:solidFill>
            <a:srgbClr val="003366">
              <a:alpha val="4196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264"/>
          <p:cNvSpPr/>
          <p:nvPr/>
        </p:nvSpPr>
        <p:spPr>
          <a:xfrm>
            <a:off x="5458098" y="3972023"/>
            <a:ext cx="838200" cy="1433010"/>
          </a:xfrm>
          <a:prstGeom prst="rect">
            <a:avLst/>
          </a:prstGeom>
          <a:solidFill>
            <a:srgbClr val="FFFF00">
              <a:alpha val="40000"/>
            </a:srgbClr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26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26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색인하기, 선택하기, 거르기</a:t>
            </a:r>
            <a:endParaRPr/>
          </a:p>
        </p:txBody>
      </p:sp>
      <p:pic>
        <p:nvPicPr>
          <p:cNvPr id="2960" name="Google Shape;2960;p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99" y="1362891"/>
            <a:ext cx="7489371" cy="392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Google Shape;2961;p26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26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 적용과 매핑</a:t>
            </a:r>
            <a:endParaRPr/>
          </a:p>
        </p:txBody>
      </p:sp>
      <p:pic>
        <p:nvPicPr>
          <p:cNvPr id="2967" name="Google Shape;2967;p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549" y="1201783"/>
            <a:ext cx="5438502" cy="49524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8" name="Google Shape;2968;p26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26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 적용과 매핑</a:t>
            </a:r>
            <a:endParaRPr/>
          </a:p>
        </p:txBody>
      </p:sp>
      <p:pic>
        <p:nvPicPr>
          <p:cNvPr id="2974" name="Google Shape;2974;p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177" y="1419497"/>
            <a:ext cx="3048425" cy="308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394" y="3995057"/>
            <a:ext cx="5220429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976" name="Google Shape;2976;p267"/>
          <p:cNvSpPr txBox="1"/>
          <p:nvPr/>
        </p:nvSpPr>
        <p:spPr>
          <a:xfrm>
            <a:off x="3159394" y="3778125"/>
            <a:ext cx="23487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Series 또는 여러 값을 반환</a:t>
            </a:r>
            <a:endParaRPr/>
          </a:p>
        </p:txBody>
      </p:sp>
      <p:sp>
        <p:nvSpPr>
          <p:cNvPr id="2977" name="Google Shape;2977;p26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26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 적용과 매핑</a:t>
            </a:r>
            <a:endParaRPr/>
          </a:p>
        </p:txBody>
      </p:sp>
      <p:pic>
        <p:nvPicPr>
          <p:cNvPr id="2983" name="Google Shape;2983;p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446" y="1719943"/>
            <a:ext cx="3061774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268"/>
          <p:cNvSpPr txBox="1"/>
          <p:nvPr/>
        </p:nvSpPr>
        <p:spPr>
          <a:xfrm>
            <a:off x="1062446" y="1338943"/>
            <a:ext cx="57230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frame 객체에서 실수 값을 문자열 포맷으로 변환을 applymap을 이용</a:t>
            </a:r>
            <a:endParaRPr/>
          </a:p>
        </p:txBody>
      </p:sp>
      <p:pic>
        <p:nvPicPr>
          <p:cNvPr id="2985" name="Google Shape;2985;p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3589" y="1643743"/>
            <a:ext cx="3248478" cy="2924583"/>
          </a:xfrm>
          <a:prstGeom prst="rect">
            <a:avLst/>
          </a:prstGeom>
          <a:noFill/>
          <a:ln>
            <a:noFill/>
          </a:ln>
        </p:spPr>
      </p:pic>
      <p:sp>
        <p:nvSpPr>
          <p:cNvPr id="2986" name="Google Shape;2986;p268"/>
          <p:cNvSpPr txBox="1"/>
          <p:nvPr/>
        </p:nvSpPr>
        <p:spPr>
          <a:xfrm>
            <a:off x="1134292" y="4748323"/>
            <a:ext cx="57951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applymap인 이유는 Series가 각 원소에 적용할 함수를 지정하기 위한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map 메서드를 가지고 있기 때문이다. </a:t>
            </a:r>
            <a:endParaRPr b="0" i="0" sz="1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Google Shape;2987;p26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269"/>
          <p:cNvSpPr txBox="1"/>
          <p:nvPr/>
        </p:nvSpPr>
        <p:spPr>
          <a:xfrm>
            <a:off x="1309211" y="2892178"/>
            <a:ext cx="74254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VI. Matplotlib 를 이용한 시각화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71" name="Google Shape;371;p27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4.2.1 Linux(Ubuntu) 설치 방법 1번째 (2/3)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35434" y="1036655"/>
            <a:ext cx="8923020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 받은 압축파일의 압축을 해제합니다.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압축해제한 폴더로 이동하여 configure 스크립트를 실행합니다.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sudo make를 실행합니다.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마지막으로 sudo make install를 실행하여 설치를 완료합니다.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4번째 명령어를 실행하고 다음과 같은 오류가 발생한다면 아래 패키지를 설치합니다. </a:t>
            </a:r>
            <a:endParaRPr/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명령어를 실행합니다. </a:t>
            </a:r>
            <a:endParaRPr/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  Python3를 실행합니다.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489123" y="3687097"/>
            <a:ext cx="8118036" cy="156332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489122" y="1428562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tar –xvf Python-3.6.3.tar.xz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488140" y="2017504"/>
            <a:ext cx="8118035" cy="413122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cd Python-3.6.3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./configure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488139" y="2706621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make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856309" y="3963092"/>
            <a:ext cx="7520776" cy="677664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zipimport.ZipImportError: can’t decompress data; zlib not available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Makefile:1079: recipe for target ‘install’ failed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make: *** [install] Error 1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488138" y="3333419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make install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56310" y="4918567"/>
            <a:ext cx="7520776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apt-get install zlib1g-dev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488138" y="5578669"/>
            <a:ext cx="8118034" cy="86472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test@ubuntu:~$ python3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Python 3.6.3 (default, Oct  6 2017, 08:44:35)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[GCC 5.4.0 20160609] on linux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27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Python 시각화</a:t>
            </a:r>
            <a:endParaRPr/>
          </a:p>
        </p:txBody>
      </p:sp>
      <p:sp>
        <p:nvSpPr>
          <p:cNvPr id="2998" name="Google Shape;2998;p270"/>
          <p:cNvSpPr txBox="1"/>
          <p:nvPr>
            <p:ph idx="2" type="body"/>
          </p:nvPr>
        </p:nvSpPr>
        <p:spPr>
          <a:xfrm>
            <a:off x="442912" y="1040836"/>
            <a:ext cx="8258175" cy="5453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Matplotlib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Matplotlib는 데이터 시각화를 위한 다용도 Python Library.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Numpy 배열을 기반으로 만들어진 다중 플랫폼 데이터 시각화 라이브러리로 광범위한 Scipy 스택과 함께 작업하기 위해 설계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가장 중요한 특징 중 하나는 다양한 운영체제와 그래픽 백엔드에서 잘 동작한다는 점</a:t>
            </a:r>
            <a:endParaRPr/>
          </a:p>
          <a:p>
            <a:pPr indent="-2016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"/>
              <a:buNone/>
            </a:pPr>
            <a:r>
              <a:t/>
            </a:r>
            <a:endParaRPr sz="2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Seaborn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Matplotlib이 대단히 유용하고 보편적으로 사용하는 시각화 도구이지만, 몇 가지 불편한 문제점을 지니고 있음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API는 비교적 수준이 낮다. 복잡한 통계를 시각화는 할 수 있지만, 최근 시각화 트렌드를 반영하기 위해서는 상용 코드가 필요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적절한 플롯 스타일과 색상 기본값을 제공하고 일반적인 통계 플롯 유형을 위한 간단한 고차원 함수를 정의하여 Pandas DataFrame이 제공하는 기능과 통합하는 API를 Matplotlib 위에 제공</a:t>
            </a:r>
            <a:endParaRPr/>
          </a:p>
          <a:p>
            <a:pPr indent="-2159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"/>
              <a:buNone/>
            </a:pPr>
            <a:r>
              <a:t/>
            </a:r>
            <a:endParaRPr sz="2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좋은 시각화란 무엇인가?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사용자들이 데이터를 탐색하고 이해하는 것을 돕고, 가치와 깊은 통찰을 제공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데이터를 효율적으로 표현해야 함.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시각적으로 매력이 있어야 함.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확장 / 축소 가능하여 데이터에 대한 이해하기 쉽게 만들어야 함.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시각화는 데이터에 대한 질문에 답 할 수 있는 모든 연구와 분석을 통해 데이터에서 규칙과 경향을 발견하는데 핵심적 도구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효과적인 시각화 뒤의 중요한 원칙은 만들고 싶은 요점을 확실히 하며, 듣는 사람의 수준과 배경지식을 생각하여 전달하고 싶은 명확한 메시지를 표현. </a:t>
            </a:r>
            <a:endParaRPr/>
          </a:p>
        </p:txBody>
      </p:sp>
      <p:sp>
        <p:nvSpPr>
          <p:cNvPr id="2999" name="Google Shape;2999;p27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27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Matplotlib을 활용한 시각화</a:t>
            </a:r>
            <a:endParaRPr/>
          </a:p>
        </p:txBody>
      </p:sp>
      <p:sp>
        <p:nvSpPr>
          <p:cNvPr id="3005" name="Google Shape;3005;p27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파이썬의 시각화 도구에는 matplotlib가 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numpy 배열을 기반으로 만들어진 다중 플랫폼 데이터 시각화 라이브러리로 광범위한 Scipy 스택과 함께 작업하기 위해서 설계되었습니다.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특징</a:t>
            </a:r>
            <a:endParaRPr sz="160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다양한 운영체제와 그래픽 백엔드에서 잘 동작한다는 점</a:t>
            </a:r>
            <a:endParaRPr sz="160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수십 개의 백엔드와 출력 타입을 지원하므로 사용하는 운영체제나 원하는 출력 형식이 무엇이든 상관없이 작업할 수 있습니다.</a:t>
            </a:r>
            <a:endParaRPr/>
          </a:p>
          <a:p>
            <a:pPr indent="-1127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3006" name="Google Shape;3006;p27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27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일반적인 Matplotlib 사용법</a:t>
            </a:r>
            <a:endParaRPr/>
          </a:p>
        </p:txBody>
      </p:sp>
      <p:sp>
        <p:nvSpPr>
          <p:cNvPr id="3012" name="Google Shape;3012;p272"/>
          <p:cNvSpPr txBox="1"/>
          <p:nvPr>
            <p:ph idx="2" type="body"/>
          </p:nvPr>
        </p:nvSpPr>
        <p:spPr>
          <a:xfrm>
            <a:off x="476250" y="1181100"/>
            <a:ext cx="8406493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matplotlib 임포트하기</a:t>
            </a:r>
            <a:endParaRPr sz="160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numpy에 대한 약어로 np를 사용하고 pandas에 대한 약어로 pd를 사용하는 것과 마찬가지로 matplotlib을 임포트 할 때도 몇 가지 약어를 사용한다.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import matplotlib as mpl</a:t>
            </a:r>
            <a:endParaRPr sz="160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600"/>
              <a:buChar char="-"/>
            </a:pPr>
            <a:r>
              <a:rPr lang="en-US" sz="1600">
                <a:solidFill>
                  <a:srgbClr val="FF0000"/>
                </a:solidFill>
              </a:rPr>
              <a:t>import matplotlib.pyplot as plt</a:t>
            </a:r>
            <a:endParaRPr sz="1600">
              <a:solidFill>
                <a:srgbClr val="FF0000"/>
              </a:solidFill>
            </a:endParaRPr>
          </a:p>
          <a:p>
            <a:pPr indent="-1270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스타일 설정하기</a:t>
            </a:r>
            <a:endParaRPr sz="1600">
              <a:solidFill>
                <a:schemeClr val="dk1"/>
              </a:solidFill>
            </a:endParaRPr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plt.style 지시어를 사용해 그림에 적합한 미적 스타일을 선택할 수 있습니다.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여기서는 생성한 플롯이 전형적인 matplotlib 스타일을 사용하도록 classic 스타일을 설정</a:t>
            </a:r>
            <a:endParaRPr sz="1600">
              <a:solidFill>
                <a:schemeClr val="dk1"/>
              </a:solidFill>
            </a:endParaRPr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plt.style.use(‘classic’)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13" name="Google Shape;3013;p27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27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일반적인 Matplotlib 사용법</a:t>
            </a:r>
            <a:endParaRPr/>
          </a:p>
        </p:txBody>
      </p:sp>
      <p:sp>
        <p:nvSpPr>
          <p:cNvPr id="3019" name="Google Shape;3019;p27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matplotlib 임포트하기</a:t>
            </a:r>
            <a:endParaRPr sz="160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 Numpy에 대한 약어로 np를 사용하고 pandas에 대한 약어로 pd를 사용하는 것과 마찬가지로 Matplotlib을 import 할 때도 위와 같이 약어를 사용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</a:pPr>
            <a:r>
              <a:rPr lang="en-US" sz="1600"/>
              <a:t>IPython 셸에서 플로팅하기</a:t>
            </a:r>
            <a:endParaRPr sz="1600"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IPython에서 대화식으로 Matplotlib을 사용하는 것은 매우 편리하다. IPython은 Matplotlib 모드를 지정하면 Matplotlib과 잘 동작할수 있도록 만들어져 있다. 이 모드를 활성화하려면 ipython(주피터)을 시작한 후에 %matplotlib 매직 명령어를 사용하면 된다.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IPython 노트북(주피터)에서 그래픽을 노트북에 직접 삽입할 수 있는 옵션이 두가지 존재한다.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%matplotlib notebook은 노트북 내에 대화형 플롯을 삽입을 할 수 있다.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%matplotlib inline은 노트북에 플롯의 정적 이미지를 삽입할 수 있다. </a:t>
            </a:r>
            <a:endParaRPr/>
          </a:p>
          <a:p>
            <a:pPr indent="-228600" lvl="3" marL="1600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Char char="•"/>
            </a:pPr>
            <a:r>
              <a:rPr lang="en-US"/>
              <a:t>이 명령어를 실행하면 플롯을 생성하는 노트북 내의 셸이 결과 그래픽의 PNG 이미지를 삽입한다. </a:t>
            </a:r>
            <a:endParaRPr/>
          </a:p>
        </p:txBody>
      </p:sp>
      <p:sp>
        <p:nvSpPr>
          <p:cNvPr id="3020" name="Google Shape;3020;p27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1" name="Google Shape;3021;p273"/>
          <p:cNvPicPr preferRelativeResize="0"/>
          <p:nvPr/>
        </p:nvPicPr>
        <p:blipFill rotWithShape="1">
          <a:blip r:embed="rId3">
            <a:alphaModFix/>
          </a:blip>
          <a:srcRect b="52699" l="0" r="0" t="0"/>
          <a:stretch/>
        </p:blipFill>
        <p:spPr>
          <a:xfrm>
            <a:off x="814002" y="1557536"/>
            <a:ext cx="2762636" cy="3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2" name="Google Shape;3022;p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740" y="3679948"/>
            <a:ext cx="2495898" cy="102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27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일반적인 Matplotlib 사용법</a:t>
            </a:r>
            <a:endParaRPr/>
          </a:p>
        </p:txBody>
      </p:sp>
      <p:sp>
        <p:nvSpPr>
          <p:cNvPr id="3028" name="Google Shape;3028;p27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Matplotlib inline</a:t>
            </a:r>
            <a:endParaRPr/>
          </a:p>
        </p:txBody>
      </p:sp>
      <p:sp>
        <p:nvSpPr>
          <p:cNvPr id="3029" name="Google Shape;3029;p27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0" name="Google Shape;3030;p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40" y="1593612"/>
            <a:ext cx="4096322" cy="460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27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그림을 파일로 저장하기</a:t>
            </a:r>
            <a:endParaRPr/>
          </a:p>
        </p:txBody>
      </p:sp>
      <p:sp>
        <p:nvSpPr>
          <p:cNvPr id="3036" name="Google Shape;3036;p27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Matplotlib의 좋은 점은 다양한 형식의 그림을 저장할 수 있다는 것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savefig() 명령어를 사용해 그림을 저장할 수 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100"/>
              <a:buChar char="-"/>
            </a:pPr>
            <a:r>
              <a:rPr lang="en-US">
                <a:solidFill>
                  <a:srgbClr val="0070C0"/>
                </a:solidFill>
              </a:rPr>
              <a:t>주피터를 저장한 곳의 위치에 my_figure.png 파일이 생성이 된다.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하나의 셀에 그래프 두 개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037" name="Google Shape;3037;p27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8" name="Google Shape;3038;p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388" y="1902215"/>
            <a:ext cx="2076740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83" y="3254545"/>
            <a:ext cx="3075634" cy="330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2378" y="3254545"/>
            <a:ext cx="2877566" cy="338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27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간단한 라인 플롯</a:t>
            </a:r>
            <a:endParaRPr/>
          </a:p>
        </p:txBody>
      </p:sp>
      <p:sp>
        <p:nvSpPr>
          <p:cNvPr id="3046" name="Google Shape;3046;p27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가장 간단한 플롯은 단일 함수 y=f(x)를 시각화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모든 Matplotlib 플롯은 그림(figure)와 축(axes)을 만드는 것으로 시작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가장 단순한 형태로 그림과 축을 아래와 같이 만들수 있습니다. </a:t>
            </a:r>
            <a:endParaRPr/>
          </a:p>
        </p:txBody>
      </p:sp>
      <p:sp>
        <p:nvSpPr>
          <p:cNvPr id="3047" name="Google Shape;3047;p27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8" name="Google Shape;3048;p276"/>
          <p:cNvPicPr preferRelativeResize="0"/>
          <p:nvPr/>
        </p:nvPicPr>
        <p:blipFill rotWithShape="1">
          <a:blip r:embed="rId3">
            <a:alphaModFix/>
          </a:blip>
          <a:srcRect b="0" l="0" r="0" t="1122"/>
          <a:stretch/>
        </p:blipFill>
        <p:spPr>
          <a:xfrm>
            <a:off x="795964" y="2346213"/>
            <a:ext cx="2873828" cy="27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276"/>
          <p:cNvSpPr txBox="1"/>
          <p:nvPr/>
        </p:nvSpPr>
        <p:spPr>
          <a:xfrm>
            <a:off x="3733545" y="2345466"/>
            <a:ext cx="5140490" cy="199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Matplotlib에서 그림은 축과 그래픽, 텍스트, 레이블을 표시하는 모든 객체를 포함하는 하나의 컨테이너로 생각하면 됨.</a:t>
            </a:r>
            <a:endParaRPr/>
          </a:p>
          <a:p>
            <a:pPr indent="-952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축(plt.axes 클래스의 인스턴스)은 위에서 본 것처럼 눈금과 레이블이 있는 테두리 상자로 나중에 시각화를 형성하는 플롯 요소를 포함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fig는 그림 인스턴스, ax는 축 인스턴스를 의미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0" name="Google Shape;3050;p276"/>
          <p:cNvSpPr/>
          <p:nvPr/>
        </p:nvSpPr>
        <p:spPr>
          <a:xfrm>
            <a:off x="3733544" y="5001097"/>
            <a:ext cx="2128838" cy="621558"/>
          </a:xfrm>
          <a:prstGeom prst="wedgeRoundRectCallout">
            <a:avLst>
              <a:gd fmla="val -59777" name="adj1"/>
              <a:gd fmla="val -47786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그림을 그릴 수 있는 </a:t>
            </a:r>
            <a:endParaRPr sz="10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도화지를 설정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7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간단한 라인 플롯</a:t>
            </a:r>
            <a:endParaRPr/>
          </a:p>
        </p:txBody>
      </p:sp>
      <p:sp>
        <p:nvSpPr>
          <p:cNvPr id="3056" name="Google Shape;3056;p27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그림을 그릴 도화지를 설정하였으니, 그 위에 그림을 그려보겠습니다. </a:t>
            </a:r>
            <a:endParaRPr/>
          </a:p>
        </p:txBody>
      </p:sp>
      <p:sp>
        <p:nvSpPr>
          <p:cNvPr id="3057" name="Google Shape;3057;p27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8" name="Google Shape;3058;p277"/>
          <p:cNvPicPr preferRelativeResize="0"/>
          <p:nvPr/>
        </p:nvPicPr>
        <p:blipFill rotWithShape="1">
          <a:blip r:embed="rId3">
            <a:alphaModFix/>
          </a:blip>
          <a:srcRect b="-1" l="0" r="0" t="1091"/>
          <a:stretch/>
        </p:blipFill>
        <p:spPr>
          <a:xfrm>
            <a:off x="790748" y="1544782"/>
            <a:ext cx="3391783" cy="338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277"/>
          <p:cNvSpPr/>
          <p:nvPr/>
        </p:nvSpPr>
        <p:spPr>
          <a:xfrm>
            <a:off x="790748" y="1544782"/>
            <a:ext cx="1876252" cy="40178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0" name="Google Shape;3060;p277"/>
          <p:cNvSpPr/>
          <p:nvPr/>
        </p:nvSpPr>
        <p:spPr>
          <a:xfrm>
            <a:off x="790748" y="2202872"/>
            <a:ext cx="1876252" cy="19954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1" name="Google Shape;3061;p277"/>
          <p:cNvSpPr txBox="1"/>
          <p:nvPr/>
        </p:nvSpPr>
        <p:spPr>
          <a:xfrm>
            <a:off x="2742653" y="1607173"/>
            <a:ext cx="1829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그림을 그릴 도화지 설정</a:t>
            </a:r>
            <a:endParaRPr/>
          </a:p>
        </p:txBody>
      </p:sp>
      <p:sp>
        <p:nvSpPr>
          <p:cNvPr id="3062" name="Google Shape;3062;p277"/>
          <p:cNvSpPr txBox="1"/>
          <p:nvPr/>
        </p:nvSpPr>
        <p:spPr>
          <a:xfrm>
            <a:off x="2719672" y="2125420"/>
            <a:ext cx="17139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그 위에 그림을 그린다.</a:t>
            </a:r>
            <a:endParaRPr sz="1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3" name="Google Shape;3063;p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897" y="2966303"/>
            <a:ext cx="3391783" cy="343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Google Shape;3064;p277"/>
          <p:cNvSpPr/>
          <p:nvPr/>
        </p:nvSpPr>
        <p:spPr>
          <a:xfrm>
            <a:off x="5079107" y="3744192"/>
            <a:ext cx="1876252" cy="19954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5" name="Google Shape;3065;p277"/>
          <p:cNvCxnSpPr/>
          <p:nvPr/>
        </p:nvCxnSpPr>
        <p:spPr>
          <a:xfrm>
            <a:off x="4274127" y="3913909"/>
            <a:ext cx="727364" cy="1011382"/>
          </a:xfrm>
          <a:prstGeom prst="straightConnector1">
            <a:avLst/>
          </a:prstGeom>
          <a:noFill/>
          <a:ln cap="flat" cmpd="sng" w="11425">
            <a:solidFill>
              <a:srgbClr val="262626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12700" rotWithShape="0" algn="ctr">
              <a:srgbClr val="000000"/>
            </a:outerShdw>
          </a:effectLst>
        </p:spPr>
      </p:cxnSp>
      <p:sp>
        <p:nvSpPr>
          <p:cNvPr id="3066" name="Google Shape;3066;p277"/>
          <p:cNvSpPr txBox="1"/>
          <p:nvPr/>
        </p:nvSpPr>
        <p:spPr>
          <a:xfrm>
            <a:off x="2411878" y="6269799"/>
            <a:ext cx="46362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그림을 추가하고 싶으면 plot 함수를 여러 번 호출하기만 하면 된다.</a:t>
            </a:r>
            <a:endParaRPr sz="1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27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선 색상과 스타일</a:t>
            </a:r>
            <a:endParaRPr/>
          </a:p>
        </p:txBody>
      </p:sp>
      <p:sp>
        <p:nvSpPr>
          <p:cNvPr id="3072" name="Google Shape;3072;p27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플롯에서 가장 먼저 수정하고 싶은 부분은 선의 색상과 스타일일 것이다.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이를 지정할 수 있도록 plt.plot() 함수는 추가 인수를 받는다.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색상을 조정하려면 color 키워드를 사용하면 되는데, 이 키워드는 사실상 상상할 수 있는 모든 색상을 나타내는 문자열 인수를 받는다. </a:t>
            </a:r>
            <a:endParaRPr/>
          </a:p>
        </p:txBody>
      </p:sp>
      <p:sp>
        <p:nvSpPr>
          <p:cNvPr id="3073" name="Google Shape;3073;p27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4" name="Google Shape;3074;p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40" y="2492900"/>
            <a:ext cx="5210902" cy="400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27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선 색상과 스타일</a:t>
            </a:r>
            <a:endParaRPr/>
          </a:p>
        </p:txBody>
      </p:sp>
      <p:sp>
        <p:nvSpPr>
          <p:cNvPr id="3080" name="Google Shape;3080;p27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이와 비슷하게 linestyle 키워드를 사용하면 선 스타일을 조정할 수 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아래 일반형, 축약형, 간결형은 모두 같은 선 스타일을 그린다.</a:t>
            </a:r>
            <a:endParaRPr/>
          </a:p>
        </p:txBody>
      </p:sp>
      <p:sp>
        <p:nvSpPr>
          <p:cNvPr id="3081" name="Google Shape;3081;p27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2" name="Google Shape;3082;p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009" y="1750179"/>
            <a:ext cx="3148536" cy="30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p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535" y="1750179"/>
            <a:ext cx="3232884" cy="3072443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p279"/>
          <p:cNvSpPr txBox="1"/>
          <p:nvPr/>
        </p:nvSpPr>
        <p:spPr>
          <a:xfrm>
            <a:off x="1939637" y="4779818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&lt;일반형&gt;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5" name="Google Shape;3085;p279"/>
          <p:cNvSpPr txBox="1"/>
          <p:nvPr/>
        </p:nvSpPr>
        <p:spPr>
          <a:xfrm>
            <a:off x="6096000" y="4810811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&lt;축약형&gt;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6" name="Google Shape;3086;p279"/>
          <p:cNvPicPr preferRelativeResize="0"/>
          <p:nvPr/>
        </p:nvPicPr>
        <p:blipFill rotWithShape="1">
          <a:blip r:embed="rId5">
            <a:alphaModFix/>
          </a:blip>
          <a:srcRect b="69026" l="0" r="0" t="0"/>
          <a:stretch/>
        </p:blipFill>
        <p:spPr>
          <a:xfrm>
            <a:off x="800009" y="5137438"/>
            <a:ext cx="3299431" cy="9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279"/>
          <p:cNvSpPr txBox="1"/>
          <p:nvPr/>
        </p:nvSpPr>
        <p:spPr>
          <a:xfrm>
            <a:off x="1939636" y="6110512"/>
            <a:ext cx="800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&lt;간결형&gt;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387" name="Google Shape;387;p28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388" name="Google Shape;388;p28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4.2.1 Linux(Ubuntu) 설치 방법 2번째(apt-get 사용) (3/3)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35434" y="1036655"/>
            <a:ext cx="8923020" cy="3884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홈페이지에서 다운로드 받지 않고 apt-get를 이용하여 설치하는 방법입니다.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apt-get으로 Python3.6 버전을 설치합니다. 아래와 같이 명령어를 실행하여 설치합니다.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설치가 완료되면 python3.6를 실행합니다. </a:t>
            </a:r>
            <a:endParaRPr/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Ubuntu의 apt-get의 기능을 통해서 설치를 하는 것을 처음 시작하는 사용자들에게 추천합니다. 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가상환경 설정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설치 방법 참조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396754" y="1754543"/>
            <a:ext cx="8118035" cy="713832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add-apt-repository ppa:jonathonf/python-3.6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apt-get update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sudo apt-get install python3.6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396753" y="2791198"/>
            <a:ext cx="8118035" cy="1113523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test@ubuntu:~$ python3.6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Python 3.6.3 (default, Oct  6 2017, 08:44:35)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[GCC 5.4.0 20160609] on linux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28"/>
          <p:cNvGrpSpPr/>
          <p:nvPr/>
        </p:nvGrpSpPr>
        <p:grpSpPr>
          <a:xfrm>
            <a:off x="389626" y="5282280"/>
            <a:ext cx="8361319" cy="1183516"/>
            <a:chOff x="389626" y="5264583"/>
            <a:chExt cx="8361319" cy="1183516"/>
          </a:xfrm>
        </p:grpSpPr>
        <p:sp>
          <p:nvSpPr>
            <p:cNvPr id="393" name="Google Shape;393;p28"/>
            <p:cNvSpPr/>
            <p:nvPr/>
          </p:nvSpPr>
          <p:spPr>
            <a:xfrm>
              <a:off x="393055" y="5264583"/>
              <a:ext cx="8357890" cy="316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B0B0B"/>
                  </a:solidFill>
                  <a:latin typeface="Calibri"/>
                  <a:ea typeface="Calibri"/>
                  <a:cs typeface="Calibri"/>
                  <a:sym typeface="Calibri"/>
                </a:rPr>
                <a:t>* PPA(Personal Package Archive) </a:t>
              </a:r>
              <a:endParaRPr sz="120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 txBox="1"/>
            <p:nvPr/>
          </p:nvSpPr>
          <p:spPr>
            <a:xfrm>
              <a:off x="507346" y="5508723"/>
              <a:ext cx="80074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런치패드에서 제공하는 우분투의 공식 패키지 저장소에 없는 서드파티 소프트웨어를 위한 개인용 소프트웨어 패키지 저장소이다. 단순히 소프트웨어의 패키지를 저장하는 것뿐만이 아닌 해당 소프트웨어의 업데이트 기능도 제공한다.</a:t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89626" y="5945784"/>
              <a:ext cx="4572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 런치패드(Launchpad)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07345" y="6171100"/>
              <a:ext cx="80074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사용자가 소프트웨어를 개발할 때 사용하는 웹사이트 혹은 웹 애플리케이션</a:t>
              </a:r>
              <a:endParaRPr/>
            </a:p>
          </p:txBody>
        </p:sp>
      </p:grpSp>
      <p:sp>
        <p:nvSpPr>
          <p:cNvPr id="397" name="Google Shape;397;p28"/>
          <p:cNvSpPr txBox="1"/>
          <p:nvPr/>
        </p:nvSpPr>
        <p:spPr>
          <a:xfrm>
            <a:off x="7539839" y="6358074"/>
            <a:ext cx="9749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위키피디아</a:t>
            </a:r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28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플롯 조정하기 : 축 경계</a:t>
            </a:r>
            <a:endParaRPr/>
          </a:p>
        </p:txBody>
      </p:sp>
      <p:sp>
        <p:nvSpPr>
          <p:cNvPr id="3093" name="Google Shape;3093;p28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Matplotlib은 기본적으로 축 경계를 적절하게 선택하지만, 때로는 좀 더 세밀한 제어가 필요할 때가 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축 경계를 조정하는 가장 기본적인 방식은 plt.xlim()과 plt.ylim() 메서드를 사용하는 것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plt.axis() 메서드는 아래와 같이 한번에 호출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[x축 최솟값, x축 최댓값, y축 최솟값, y축 최대값]</a:t>
            </a:r>
            <a:endParaRPr/>
          </a:p>
        </p:txBody>
      </p:sp>
      <p:sp>
        <p:nvSpPr>
          <p:cNvPr id="3094" name="Google Shape;3094;p28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5" name="Google Shape;3095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578" y="1925115"/>
            <a:ext cx="3240259" cy="286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280"/>
          <p:cNvSpPr txBox="1"/>
          <p:nvPr/>
        </p:nvSpPr>
        <p:spPr>
          <a:xfrm>
            <a:off x="4149436" y="1925115"/>
            <a:ext cx="387477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xlim() 함수로 x축의 경계를 -1에서 11로 설정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ylim() 함수로 y축의 경계를 -1.5에서 1.5로 설정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축을 방향을 바꾸고 싶다면 숫자를 반대로 하면 된다.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7" name="Google Shape;3097;p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9473" y="2940778"/>
            <a:ext cx="3127399" cy="2896035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280"/>
          <p:cNvSpPr/>
          <p:nvPr/>
        </p:nvSpPr>
        <p:spPr>
          <a:xfrm>
            <a:off x="4337165" y="3172692"/>
            <a:ext cx="1876252" cy="1677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9" name="Google Shape;3099;p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923" y="5676900"/>
            <a:ext cx="2876951" cy="50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100" name="Google Shape;3100;p280"/>
          <p:cNvSpPr/>
          <p:nvPr/>
        </p:nvSpPr>
        <p:spPr>
          <a:xfrm>
            <a:off x="4695912" y="5661726"/>
            <a:ext cx="2840960" cy="1677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p28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플롯 조정하기 : 축 경계</a:t>
            </a:r>
            <a:endParaRPr/>
          </a:p>
        </p:txBody>
      </p:sp>
      <p:sp>
        <p:nvSpPr>
          <p:cNvPr id="3106" name="Google Shape;3106;p28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plt.axis() 메서드를 이용하면 이를 넘어서 현재 플롯 주변의 경계를 자동으로 더 밀착시키는 등의 작업도 진행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좀 더 높은 단계의 지정도 가능해서 가로세로 비율을 균등하게 설정해 화면상에서 x축의 한 단위와 y축의 한 단위가 똑같게 설정하는 등의 작업을 할 수 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107" name="Google Shape;3107;p28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8" name="Google Shape;3108;p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" y="1485831"/>
            <a:ext cx="2614282" cy="225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9" name="Google Shape;3109;p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936" y="4514954"/>
            <a:ext cx="2614283" cy="216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28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플롯에 레이블 붙이기</a:t>
            </a:r>
            <a:endParaRPr/>
          </a:p>
        </p:txBody>
      </p:sp>
      <p:sp>
        <p:nvSpPr>
          <p:cNvPr id="3115" name="Google Shape;3115;p28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플롯에 제목이나 축 레이블, 간단한 범례와 같은 레이블을 붙이는 법을 살펴보자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아래는 타이틀과 x, y축의 레이블을 설정한 코드이다.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범례는 plt.legend() 메서드를 사용하면 되며, 이 메서드를 사용하는 방식에는 여러 가지가 있지만, 플롯 함수의 label 키워드를 사용해 각 라인의 레이블을 지정하는 것이 가장 간편하다. </a:t>
            </a:r>
            <a:endParaRPr/>
          </a:p>
        </p:txBody>
      </p:sp>
      <p:sp>
        <p:nvSpPr>
          <p:cNvPr id="3116" name="Google Shape;3116;p28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7" name="Google Shape;3117;p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14" y="1927854"/>
            <a:ext cx="2759524" cy="263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5338" y="1927854"/>
            <a:ext cx="2924608" cy="260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28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Matplotlib 주의사항</a:t>
            </a:r>
            <a:endParaRPr/>
          </a:p>
        </p:txBody>
      </p:sp>
      <p:sp>
        <p:nvSpPr>
          <p:cNvPr id="3124" name="Google Shape;3124;p28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matplotlib로 그림을 그리는 방법이 plt.plot()를 사용하는 방법과 객체지향적으로 ax.plot()을 사용하는 방법이 존재한다고 앞에서 설명하였다. 이전 슬라이드는 모두 plt.plot() 기준으로 설명되어 있었지만, ax.plot()으로 변경하는 방법은 아래와 같다.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plt 함수는 대부분 ax의 함수와 이름이 매칭이 된다.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plt.plot() -&gt; ax.plot()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plt.legend() -&gt; ax.legend()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하지만 모든 함수가 매칭되지는 않는다.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plt..xlabel() -&gt; ax.set_xlabel()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plt.ylabel() -&gt; ax.set_ylabel()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plt.xlim() -&gt; ax.set_xlim()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plt.ylim() -&gt; ax.set_ylim()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plt.title() -&gt; ax.set_title()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위의 개별적으로 함수를 호출하는 것보다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ax.set() 메서드를 사용하여 모든 속성을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한번에 설정하는 것이 편리</a:t>
            </a:r>
            <a:endParaRPr/>
          </a:p>
        </p:txBody>
      </p:sp>
      <p:sp>
        <p:nvSpPr>
          <p:cNvPr id="3125" name="Google Shape;3125;p28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6" name="Google Shape;3126;p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509" y="2590516"/>
            <a:ext cx="4835217" cy="3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28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간단한 산점도</a:t>
            </a:r>
            <a:endParaRPr/>
          </a:p>
        </p:txBody>
      </p:sp>
      <p:sp>
        <p:nvSpPr>
          <p:cNvPr id="3132" name="Google Shape;3132;p284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보편적으로 사용되는 또 다른 플롯 유형은 라인 플롯의 사촌 격인 산단한 산점도(scatter plot)이다.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산점도에서의 점(point)은 선으로 연결되는 대신 개별적으로 점(dot)이나 원, 또는 다른 모양으로 표현된다.</a:t>
            </a:r>
            <a:endParaRPr/>
          </a:p>
        </p:txBody>
      </p:sp>
      <p:sp>
        <p:nvSpPr>
          <p:cNvPr id="3133" name="Google Shape;3133;p28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4" name="Google Shape;3134;p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04" y="1923438"/>
            <a:ext cx="3753374" cy="438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28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간단한 산점도</a:t>
            </a:r>
            <a:endParaRPr/>
          </a:p>
        </p:txBody>
      </p:sp>
      <p:sp>
        <p:nvSpPr>
          <p:cNvPr id="3140" name="Google Shape;3140;p28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함수 호출의 세 번째 인수는 플로팅에 사용될 기호 유형을 나타내는 문자이다.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‘-’와 ‘--’와 같은 옵션을 지정해 선 스타일을 제어할 수 있듯이 표시자(marker) 스타일도 짧은 문자열 코드를 가지고 있다. 여기에 사용할 수 있는 전체 기호 목록은 plt.plot 문서나 Matplotlib의 온라인 문서를 확인 </a:t>
            </a:r>
            <a:endParaRPr/>
          </a:p>
        </p:txBody>
      </p:sp>
      <p:sp>
        <p:nvSpPr>
          <p:cNvPr id="3141" name="Google Shape;3141;p28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2" name="Google Shape;3142;p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070" y="2260644"/>
            <a:ext cx="5820587" cy="34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28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간단한 산점도</a:t>
            </a:r>
            <a:endParaRPr/>
          </a:p>
        </p:txBody>
      </p:sp>
      <p:sp>
        <p:nvSpPr>
          <p:cNvPr id="3148" name="Google Shape;3148;p28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많이 사용되는 방식은 이 문자 코드를 선과 색상 코드와 함께 사용해 점들을 그 연결선과 함께 플로팅하는 것</a:t>
            </a:r>
            <a:endParaRPr/>
          </a:p>
        </p:txBody>
      </p:sp>
      <p:sp>
        <p:nvSpPr>
          <p:cNvPr id="3149" name="Google Shape;3149;p28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0" name="Google Shape;3150;p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858" y="1556239"/>
            <a:ext cx="3791479" cy="334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089" y="1611614"/>
            <a:ext cx="3829584" cy="395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28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plt.scatter를 활용한 산점도</a:t>
            </a:r>
            <a:endParaRPr/>
          </a:p>
        </p:txBody>
      </p:sp>
      <p:sp>
        <p:nvSpPr>
          <p:cNvPr id="3157" name="Google Shape;3157;p28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두 번째로 산점도를 만들어내는 더 강력한 메서드로 plt.plot() 함수와 매우 비슷하게 사용할 수 있는 plt.scatter 함수가 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plt.scatter와 plt.plot의 주요 차이점은 plt.scatter의 경우 각 점의 속성(크기, 표면 색상, 테두리 색상 등)을 개별적으로 제어하거나 데이터에 매핑할 수 있는 산점도를 만드는데 사용할 수 있다.</a:t>
            </a:r>
            <a:endParaRPr/>
          </a:p>
        </p:txBody>
      </p:sp>
      <p:sp>
        <p:nvSpPr>
          <p:cNvPr id="3158" name="Google Shape;3158;p28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9" name="Google Shape;3159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6" y="1756270"/>
            <a:ext cx="3915953" cy="314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28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plt.scatter를 활용한 산점도</a:t>
            </a:r>
            <a:endParaRPr/>
          </a:p>
        </p:txBody>
      </p:sp>
      <p:sp>
        <p:nvSpPr>
          <p:cNvPr id="3165" name="Google Shape;3165;p28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다양한 색상과 크기를 갖는 점으로 이뤄진 임의의 산점도를 만들어서 이 특징을 살펴보자.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겹친 결과를 더 잘 보여주기 위해 alpha 키워드를 사용해 투명도 조정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166" name="Google Shape;3166;p28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7" name="Google Shape;3167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18" y="1862269"/>
            <a:ext cx="4420217" cy="432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Google Shape;3168;p288"/>
          <p:cNvSpPr txBox="1"/>
          <p:nvPr/>
        </p:nvSpPr>
        <p:spPr>
          <a:xfrm>
            <a:off x="4433455" y="3574473"/>
            <a:ext cx="442021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색상 인수는 색상 척도에 자동으로 매핑(colorbar() 명령어에서 보여줌)되며 크기 인수는 픽셀 단위로 주어진다.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이러한 방식으로 다차원 데이터를 표시하기 위해 점의 색상과 크기를 사용해 정보를 전달 할 수 있다.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28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plt.scatter를 활용한 산점도 - 예제</a:t>
            </a:r>
            <a:endParaRPr/>
          </a:p>
        </p:txBody>
      </p:sp>
      <p:sp>
        <p:nvSpPr>
          <p:cNvPr id="3174" name="Google Shape;3174;p28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예를 들어, scikit-learn에서 제공하는 붓꽃 데이터를 사용해서 scatter를 그려보자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 데이터에서 각 표본은 세 가지 유형의 꽃 중 하나로 그 꽃잎과 꽃받침의 크기를 세밀하게 측정한 값을 가지고 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 산점도로 데이터의 네 가지 차원을 동시에 탐색할 수 있다. 각 점의 (x,y) 위치는 꽃받침의 길이와 폭에 해당되며, 점의 크기는 꽃잎의 폭, 색상은 꽃의 종에 해당 </a:t>
            </a:r>
            <a:endParaRPr/>
          </a:p>
        </p:txBody>
      </p:sp>
      <p:sp>
        <p:nvSpPr>
          <p:cNvPr id="3175" name="Google Shape;3175;p28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6" name="Google Shape;3176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24" y="2179984"/>
            <a:ext cx="5269958" cy="334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396754" y="577533"/>
            <a:ext cx="6110234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4.2.2 Ubuntu에 Anaconda 설치 (1/3)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35434" y="1036655"/>
            <a:ext cx="8923020" cy="49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경우처럼 Anaconda 설치에 대해서 알아보겠습니다.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 홈페이지에서 설치할 컴퓨터 환경에 맞는 버전을 다운로드 받습니다. 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 다운로드 한 폴더로 이동합니다. 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 다운로드 받은 파일을 실행 권한 부여하고 실행합니다. 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7539839" y="6358074"/>
            <a:ext cx="9749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위키피디아</a:t>
            </a:r>
            <a:endParaRPr/>
          </a:p>
        </p:txBody>
      </p:sp>
      <p:pic>
        <p:nvPicPr>
          <p:cNvPr id="407" name="Google Shape;4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154" y="1779774"/>
            <a:ext cx="5313580" cy="263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9"/>
          <p:cNvSpPr/>
          <p:nvPr/>
        </p:nvSpPr>
        <p:spPr>
          <a:xfrm>
            <a:off x="488138" y="4938048"/>
            <a:ext cx="8118035" cy="548352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test@ubuntu:~$ cd ~/Downloads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test@ubuntu:~/Downloads$ 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Anaconda3-5.0.1-Linux-x86_64.sh</a:t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487164" y="5904561"/>
            <a:ext cx="8118035" cy="548352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test@ubuntu:~/Downloads$ chmod +x ./Anaconda3-5.0.1-Linux-x86_64.sh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test@ubuntu:~/Downloads$ ./ Anaconda3-5.0.1-Linux-x86_64.sh</a:t>
            </a:r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290"/>
          <p:cNvSpPr txBox="1"/>
          <p:nvPr>
            <p:ph type="title"/>
          </p:nvPr>
        </p:nvSpPr>
        <p:spPr>
          <a:xfrm>
            <a:off x="258414" y="299996"/>
            <a:ext cx="7011066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plot과 scatter의 차이 : 효율성 측면에서 유의할 점</a:t>
            </a:r>
            <a:endParaRPr/>
          </a:p>
        </p:txBody>
      </p:sp>
      <p:sp>
        <p:nvSpPr>
          <p:cNvPr id="3182" name="Google Shape;3182;p29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lang="en-US" sz="1400"/>
              <a:t>데이터가 적으면 차이가 없지만, 데이터 세트가 수천 개가 넘어가는 경우에는 plt.plot이 plt.scatter보다 </a:t>
            </a:r>
            <a:br>
              <a:rPr lang="en-US" sz="1400"/>
            </a:br>
            <a:r>
              <a:rPr lang="en-US" sz="1400"/>
              <a:t>확실히 더 효율적이다.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lang="en-US" sz="1400"/>
              <a:t>그 이유는 plt.scatter는 각 점에 대한 다양한 크기와 색상을 나타내는 능력이 있어서 렌더러가 각 점을 </a:t>
            </a:r>
            <a:br>
              <a:rPr lang="en-US" sz="1400"/>
            </a:br>
            <a:r>
              <a:rPr lang="en-US" sz="1400"/>
              <a:t>개별적으로 구성하는 추가 작업을 해야 하기 때문이다.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lang="en-US" sz="1400"/>
              <a:t>반면 plt.plot에서는 점이 기본적으로 항상 서로 복제되므로 점의 모양을 결정하는 작업이 전체 데이터 </a:t>
            </a:r>
            <a:br>
              <a:rPr lang="en-US" sz="1400"/>
            </a:br>
            <a:r>
              <a:rPr lang="en-US" sz="1400"/>
              <a:t>집합에 대해 한 번만 수행된다.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</a:pPr>
            <a:r>
              <a:rPr lang="en-US" sz="1400"/>
              <a:t>데이터가 큰 경우에는 이 두 차이점이 성능에 큰 차이를 가져오기 때문에 대용량의 데이터에서는 </a:t>
            </a:r>
            <a:br>
              <a:rPr lang="en-US" sz="1400"/>
            </a:br>
            <a:r>
              <a:rPr lang="en-US" sz="1400"/>
              <a:t>plt.plot을 사용하는 것이 plt.scatter를 사용하는 것보다 낫다. </a:t>
            </a:r>
            <a:endParaRPr sz="1400"/>
          </a:p>
        </p:txBody>
      </p:sp>
      <p:sp>
        <p:nvSpPr>
          <p:cNvPr id="3183" name="Google Shape;3183;p29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29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히스토그램, 구간화, 밀도</a:t>
            </a:r>
            <a:endParaRPr/>
          </a:p>
        </p:txBody>
      </p:sp>
      <p:sp>
        <p:nvSpPr>
          <p:cNvPr id="3189" name="Google Shape;3189;p29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데이터세트를 이해하는 가장 좋은 첫걸음은 간단한 히스토그램을 그려보는 것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190" name="Google Shape;3190;p29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1" name="Google Shape;3191;p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6" y="1572225"/>
            <a:ext cx="3772426" cy="381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Google Shape;3192;p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307" y="2229542"/>
            <a:ext cx="3810532" cy="31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193" name="Google Shape;3193;p291"/>
          <p:cNvSpPr txBox="1"/>
          <p:nvPr/>
        </p:nvSpPr>
        <p:spPr>
          <a:xfrm>
            <a:off x="4714307" y="1952543"/>
            <a:ext cx="34740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옵션을 설정하여 좀 더 변경한 히스토그램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29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히스토그램, 구간화, 밀도</a:t>
            </a:r>
            <a:endParaRPr/>
          </a:p>
        </p:txBody>
      </p:sp>
      <p:sp>
        <p:nvSpPr>
          <p:cNvPr id="3199" name="Google Shape;3199;p29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plt.hist 옵션중에는 다양한 분포에 대한 히스토그램을 비교할 때는 histtype = ‘stepfilled’와 몇몇 투명도 alpha를 결합하는 것이 매우 유용하다.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 히스토그램을 계산만 하고 표시할 생각은 없다면 np.histogram() 함수를 사용하면 된다.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200" name="Google Shape;3200;p29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1" name="Google Shape;3201;p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88" y="1783915"/>
            <a:ext cx="3522404" cy="354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2" name="Google Shape;3202;p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614" y="5676900"/>
            <a:ext cx="3581900" cy="75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29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datetime – datetime 객체의 메서드</a:t>
            </a:r>
            <a:endParaRPr/>
          </a:p>
        </p:txBody>
      </p:sp>
      <p:sp>
        <p:nvSpPr>
          <p:cNvPr id="3208" name="Google Shape;3208;p29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b="0" lang="en-US"/>
              <a:t>datetime 객체는 시각을 다룬다. 시분초뿐만 아니라 마이크로초도 포함됩니다.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b="0" lang="en-US"/>
              <a:t>  </a:t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 b="0"/>
          </a:p>
          <a:p>
            <a:pPr indent="0" lvl="1" marL="422041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 b="0"/>
          </a:p>
        </p:txBody>
      </p:sp>
      <p:sp>
        <p:nvSpPr>
          <p:cNvPr id="3209" name="Google Shape;3209;p29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00080"/>
                </a:solidFill>
              </a:rPr>
              <a:t>‹#›</a:t>
            </a:fld>
            <a:endParaRPr>
              <a:solidFill>
                <a:srgbClr val="800080"/>
              </a:solidFill>
            </a:endParaRPr>
          </a:p>
        </p:txBody>
      </p:sp>
      <p:graphicFrame>
        <p:nvGraphicFramePr>
          <p:cNvPr id="3210" name="Google Shape;3210;p293"/>
          <p:cNvGraphicFramePr/>
          <p:nvPr/>
        </p:nvGraphicFramePr>
        <p:xfrm>
          <a:off x="742473" y="1663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950525"/>
                <a:gridCol w="3836050"/>
                <a:gridCol w="2189675"/>
              </a:tblGrid>
              <a:tr h="37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ime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메서드이름</a:t>
                      </a: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설명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datetime(hour=0, minute=0,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second=0, microsecond=0, tzinfo=None)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일시의 datetime 객체를 생성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datetime.date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 8601 형식(HH:MM:SS.mmmmmm)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strftime(format)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지정한 포맷에 따라 날짜 문자열을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__str__()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isoformat()과 같은 결과를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tzname()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표준시간대 이름의 문자열을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11" name="Google Shape;3211;p293"/>
          <p:cNvGraphicFramePr/>
          <p:nvPr/>
        </p:nvGraphicFramePr>
        <p:xfrm>
          <a:off x="742473" y="44636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282325"/>
                <a:gridCol w="1828500"/>
                <a:gridCol w="2184725"/>
              </a:tblGrid>
              <a:tr h="33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ime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객체이름</a:t>
                      </a: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mo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설명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b="1" i="0" lang="en-US" sz="13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반환값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값을 반환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minute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초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microsecond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마이크로초 값을 반환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tzinfo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표준시간대 정보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객체</a:t>
                      </a:r>
                      <a:endParaRPr/>
                    </a:p>
                  </a:txBody>
                  <a:tcPr marT="42200" marB="42200" marR="84400" marL="84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294"/>
          <p:cNvSpPr txBox="1"/>
          <p:nvPr/>
        </p:nvSpPr>
        <p:spPr>
          <a:xfrm>
            <a:off x="1806649" y="2311811"/>
            <a:ext cx="6675120" cy="1838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객체지향 및 클래스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9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객체지향</a:t>
            </a:r>
            <a:endParaRPr/>
          </a:p>
        </p:txBody>
      </p:sp>
      <p:sp>
        <p:nvSpPr>
          <p:cNvPr id="3222" name="Google Shape;3222;p29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객체지향이란?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컴퓨터가 등장하고 컴퓨터의 활용이 전 산업으로 확대되면서 컴퓨터의 프로그램이 기능이 많아지고 프로그램의 크기도 엄청나게 증가하면서 효율적으로 코딩할 수 있는 방법이 연구되었습니다.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객체지향 프로그래밍(</a:t>
            </a:r>
            <a:r>
              <a:rPr lang="en-US">
                <a:solidFill>
                  <a:srgbClr val="FF0000"/>
                </a:solidFill>
              </a:rPr>
              <a:t>Object Oriented Programming, 줄여서 OOP</a:t>
            </a:r>
            <a:r>
              <a:rPr lang="en-US"/>
              <a:t>라고 부름)은 이런 연구 결과로 만들어진 프로그래밍 방법 중 하나입니다.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객체지향 프로그래밍의 특징은 </a:t>
            </a:r>
            <a:r>
              <a:rPr lang="en-US">
                <a:solidFill>
                  <a:srgbClr val="FF0000"/>
                </a:solidFill>
              </a:rPr>
              <a:t>객체(Object)</a:t>
            </a:r>
            <a:r>
              <a:rPr lang="en-US"/>
              <a:t>라는 단위로 프로그래밍을 합니다.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실세계를 컴퓨터로 시물레이션하기 위해서 1960년대에 만들어진 simula67이라는 프로그래밍 언어에서 채택된 방법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모든 사물을 객체(Object)라 하고 그에 따른 기능과 속성을 분석하고 이들을 프로그래밍에서 함수와 변수로 표현이 시초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그 뒤에 객체지향이라는 방법이 여러 프로그래밍 언어로 전파되면서 다양한 기능이 추가되면서 발전된 형태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객체지향의 장점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객체지향프로그래밍을 적용하면 프로그램을 작은 객체 단위로 나누어 만들수 있습니다.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같은 기능을 하는 코드를 효율적으로 공유 및 재사용하고 공유할 수 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이미 검증된 코드를 재사용하기 때문에 코드에 대한 신뢰도가 높아집니다. </a:t>
            </a:r>
            <a:endParaRPr/>
          </a:p>
        </p:txBody>
      </p:sp>
      <p:sp>
        <p:nvSpPr>
          <p:cNvPr id="3223" name="Google Shape;3223;p29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9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Class</a:t>
            </a:r>
            <a:endParaRPr sz="2200"/>
          </a:p>
        </p:txBody>
      </p:sp>
      <p:sp>
        <p:nvSpPr>
          <p:cNvPr id="3229" name="Google Shape;3229;p29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클래스의 특징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클래스는 파이썬의 주요 </a:t>
            </a:r>
            <a:r>
              <a:rPr lang="en-US">
                <a:solidFill>
                  <a:srgbClr val="FF0000"/>
                </a:solidFill>
              </a:rPr>
              <a:t>객체지향 프로그래밍 도구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클래스를 알게 되면 프로그래밍이 휠씬 간결해지고 프로그램을 체계적으로 만들 수 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파이썬의 클래스는 다른 언어에 비해서 간결하며 사용하기 쉽다.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클래스는 무엇인가?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n-US">
                <a:solidFill>
                  <a:srgbClr val="FF0000"/>
                </a:solidFill>
              </a:rPr>
              <a:t>클래스는 새로운 이름 공간을 지원하는 단위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이 이름 공간에는 함수와 변수가 포함될 수 있다.  이러한 점에서는 모듈과 유사하다.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차이점은 모듈은 파일 단위로 이름 공간을 구성하는 반면, 클래스는 이름 공간과 클래스가 생성하는 인스턴스 이름 공간을 각각 갖는다.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 이름 공간과 인스턴스 이름 공간은 유기적인 관계로 연결되어 있으며 상속 관계에 있는 클래스 간의 이름 공간도 유기적으로 연결되어 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n-US">
                <a:solidFill>
                  <a:srgbClr val="FF0000"/>
                </a:solidFill>
              </a:rPr>
              <a:t>클래스를 정의하는 것은 새로운 자료형을 하나 만드는 것이고, 인스턴스는 이 자료형의 객체를 생성하는 것</a:t>
            </a:r>
            <a:r>
              <a:rPr lang="en-US"/>
              <a:t> </a:t>
            </a:r>
            <a:endParaRPr/>
          </a:p>
        </p:txBody>
      </p:sp>
      <p:sp>
        <p:nvSpPr>
          <p:cNvPr id="3230" name="Google Shape;3230;p29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29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Class의 생성</a:t>
            </a:r>
            <a:endParaRPr/>
          </a:p>
        </p:txBody>
      </p:sp>
      <p:sp>
        <p:nvSpPr>
          <p:cNvPr id="3236" name="Google Shape;3236;p29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클래스의 생성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S1이라는 공간에 만들어진 a라는 변수에 접근을 할려면 .을 사용해서 접근할수 있습니다.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237" name="Google Shape;3237;p297"/>
          <p:cNvSpPr/>
          <p:nvPr/>
        </p:nvSpPr>
        <p:spPr>
          <a:xfrm>
            <a:off x="682041" y="2233738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S1: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1</a:t>
            </a:r>
            <a:endParaRPr/>
          </a:p>
        </p:txBody>
      </p:sp>
      <p:sp>
        <p:nvSpPr>
          <p:cNvPr id="3238" name="Google Shape;3238;p297"/>
          <p:cNvSpPr/>
          <p:nvPr/>
        </p:nvSpPr>
        <p:spPr>
          <a:xfrm>
            <a:off x="2421857" y="2240348"/>
            <a:ext cx="3125898" cy="715764"/>
          </a:xfrm>
          <a:prstGeom prst="wedgeRoundRectCallout">
            <a:avLst>
              <a:gd fmla="val -75019" name="adj1"/>
              <a:gd fmla="val -22869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class라는 키워드</a:t>
            </a: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사용하여 클래스를 생성합니다.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S1이라는 공간에서 내부에서 사용할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a라는 변수에 1을 할당합니다.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9" name="Google Shape;32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306226"/>
            <a:ext cx="7929563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0" name="Google Shape;3240;p297"/>
          <p:cNvPicPr preferRelativeResize="0"/>
          <p:nvPr/>
        </p:nvPicPr>
        <p:blipFill rotWithShape="1">
          <a:blip r:embed="rId4">
            <a:alphaModFix/>
          </a:blip>
          <a:srcRect b="12404" l="0" r="0" t="0"/>
          <a:stretch/>
        </p:blipFill>
        <p:spPr>
          <a:xfrm>
            <a:off x="497681" y="3842430"/>
            <a:ext cx="7886700" cy="2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1" name="Google Shape;3241;p297"/>
          <p:cNvSpPr/>
          <p:nvPr/>
        </p:nvSpPr>
        <p:spPr>
          <a:xfrm>
            <a:off x="2459914" y="3789144"/>
            <a:ext cx="1625297" cy="519751"/>
          </a:xfrm>
          <a:prstGeom prst="wedgeRoundRectCallout">
            <a:avLst>
              <a:gd fmla="val -66574" name="adj1"/>
              <a:gd fmla="val -9782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S1이라는 공간에 존재하는 a에 2라는 숫자를 대입 </a:t>
            </a:r>
            <a:endParaRPr/>
          </a:p>
        </p:txBody>
      </p:sp>
      <p:sp>
        <p:nvSpPr>
          <p:cNvPr id="3242" name="Google Shape;3242;p297"/>
          <p:cNvSpPr/>
          <p:nvPr/>
        </p:nvSpPr>
        <p:spPr>
          <a:xfrm>
            <a:off x="2421857" y="4539728"/>
            <a:ext cx="2757362" cy="710948"/>
          </a:xfrm>
          <a:prstGeom prst="wedgeRoundRectCallout">
            <a:avLst>
              <a:gd fmla="val -68119" name="adj1"/>
              <a:gd fmla="val -10024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S1과 동일한 클래스를 x라는 변수에 대입하는데 이를 S1 클래스의 인스턴스 객체 x라고 합니다.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S1의 a가 2인 상태에서 그대로 복사되어 x.a도 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2가 출력됩니다.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3" name="Google Shape;3243;p297"/>
          <p:cNvSpPr/>
          <p:nvPr/>
        </p:nvSpPr>
        <p:spPr>
          <a:xfrm>
            <a:off x="2421857" y="5772093"/>
            <a:ext cx="2757362" cy="420281"/>
          </a:xfrm>
          <a:prstGeom prst="wedgeRoundRectCallout">
            <a:avLst>
              <a:gd fmla="val -62063" name="adj1"/>
              <a:gd fmla="val -54010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위와 같은 방식으로 y라는 인스턴스를 생성합니다.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4" name="Google Shape;3244;p29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29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상속</a:t>
            </a:r>
            <a:endParaRPr/>
          </a:p>
        </p:txBody>
      </p:sp>
      <p:sp>
        <p:nvSpPr>
          <p:cNvPr id="3250" name="Google Shape;3250;p29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클래스는 상속(Inheritance)이 가능합니다.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상속받은 클래스를 하위 클래스(Subclass)라고 부릅니다.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상속을 해준 클래스를 상위 클래스(Superclass)라고 부르고 하위 클래스는 상위 클래스의 모든 기능을 부여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하위 클래스는 상위 클래스의 모든 기능을 다 실행할 수 있고, 추가로 필요한 개별적인 속성(기능)을 정의 </a:t>
            </a:r>
            <a:endParaRPr/>
          </a:p>
        </p:txBody>
      </p:sp>
      <p:sp>
        <p:nvSpPr>
          <p:cNvPr id="3251" name="Google Shape;3251;p29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2" name="Google Shape;3252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32" y="3242231"/>
            <a:ext cx="7043479" cy="24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9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클래스의 정의와 인스턴스 객체의 생성</a:t>
            </a:r>
            <a:endParaRPr/>
          </a:p>
        </p:txBody>
      </p:sp>
      <p:sp>
        <p:nvSpPr>
          <p:cNvPr id="3258" name="Google Shape;3258;p29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파이썬에서 클래스 생성</a:t>
            </a:r>
            <a:endParaRPr/>
          </a:p>
        </p:txBody>
      </p:sp>
      <p:sp>
        <p:nvSpPr>
          <p:cNvPr id="3259" name="Google Shape;3259;p29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0" name="Google Shape;3260;p299"/>
          <p:cNvSpPr/>
          <p:nvPr/>
        </p:nvSpPr>
        <p:spPr>
          <a:xfrm>
            <a:off x="738188" y="2035404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Simple: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코드 시작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1" name="Google Shape;3261;p299"/>
          <p:cNvSpPr/>
          <p:nvPr/>
        </p:nvSpPr>
        <p:spPr>
          <a:xfrm>
            <a:off x="2274071" y="2190430"/>
            <a:ext cx="1020459" cy="381662"/>
          </a:xfrm>
          <a:prstGeom prst="wedgeRoundRectCallout">
            <a:avLst>
              <a:gd fmla="val -89207" name="adj1"/>
              <a:gd fmla="val -48438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algun Gothic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2" name="Google Shape;3262;p299"/>
          <p:cNvSpPr/>
          <p:nvPr/>
        </p:nvSpPr>
        <p:spPr>
          <a:xfrm>
            <a:off x="2274071" y="2901639"/>
            <a:ext cx="1020459" cy="381662"/>
          </a:xfrm>
          <a:prstGeom prst="wedgeRoundRectCallout">
            <a:avLst>
              <a:gd fmla="val -89791" name="adj1"/>
              <a:gd fmla="val -62500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algun Gothic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Body</a:t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3" name="Google Shape;3263;p299"/>
          <p:cNvSpPr/>
          <p:nvPr/>
        </p:nvSpPr>
        <p:spPr>
          <a:xfrm>
            <a:off x="691764" y="2049124"/>
            <a:ext cx="1144988" cy="25128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4" name="Google Shape;3264;p299"/>
          <p:cNvSpPr/>
          <p:nvPr/>
        </p:nvSpPr>
        <p:spPr>
          <a:xfrm>
            <a:off x="691763" y="2417089"/>
            <a:ext cx="1144988" cy="74802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5" name="Google Shape;3265;p299"/>
          <p:cNvSpPr txBox="1"/>
          <p:nvPr/>
        </p:nvSpPr>
        <p:spPr>
          <a:xfrm>
            <a:off x="3634572" y="1992849"/>
            <a:ext cx="4723075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줄은 class 키워드와 클래스 이름이 나온다. 이 줄은 Header라고 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문은 선언문이 아닌 실행문으로, 프로그램 중간에 나와도 관계없다.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이름은 Simple이다.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콜론 : 을 붙이는 것을 잊지 말 것</a:t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Body 는 다음 행부터</a:t>
            </a:r>
            <a:r>
              <a:rPr b="0" i="0" lang="en-US" sz="105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들여쓰기 된 상태로 기술</a:t>
            </a: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파이썬 클래스는 Object 클래스를 Base 클래스로 한다. 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66" name="Google Shape;3266;p299"/>
          <p:cNvGrpSpPr/>
          <p:nvPr/>
        </p:nvGrpSpPr>
        <p:grpSpPr>
          <a:xfrm>
            <a:off x="4514430" y="3421009"/>
            <a:ext cx="3660506" cy="2038756"/>
            <a:chOff x="6019240" y="3418346"/>
            <a:chExt cx="4880674" cy="2718341"/>
          </a:xfrm>
        </p:grpSpPr>
        <p:sp>
          <p:nvSpPr>
            <p:cNvPr id="3267" name="Google Shape;3267;p299"/>
            <p:cNvSpPr/>
            <p:nvPr/>
          </p:nvSpPr>
          <p:spPr>
            <a:xfrm>
              <a:off x="7512050" y="3693823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8" name="Google Shape;3268;p299"/>
            <p:cNvSpPr/>
            <p:nvPr/>
          </p:nvSpPr>
          <p:spPr>
            <a:xfrm>
              <a:off x="6096000" y="5134334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9" name="Google Shape;3269;p299"/>
            <p:cNvSpPr/>
            <p:nvPr/>
          </p:nvSpPr>
          <p:spPr>
            <a:xfrm>
              <a:off x="9031357" y="5134333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70" name="Google Shape;3270;p299"/>
            <p:cNvCxnSpPr>
              <a:stCxn id="3268" idx="0"/>
              <a:endCxn id="3267" idx="2"/>
            </p:cNvCxnSpPr>
            <p:nvPr/>
          </p:nvCxnSpPr>
          <p:spPr>
            <a:xfrm flipH="1" rot="10800000">
              <a:off x="7030279" y="4370834"/>
              <a:ext cx="1416000" cy="7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71" name="Google Shape;3271;p299"/>
            <p:cNvCxnSpPr>
              <a:stCxn id="3269" idx="0"/>
              <a:endCxn id="3267" idx="2"/>
            </p:cNvCxnSpPr>
            <p:nvPr/>
          </p:nvCxnSpPr>
          <p:spPr>
            <a:xfrm rot="10800000">
              <a:off x="8446436" y="4370833"/>
              <a:ext cx="1519200" cy="7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272" name="Google Shape;3272;p299"/>
            <p:cNvSpPr txBox="1"/>
            <p:nvPr/>
          </p:nvSpPr>
          <p:spPr>
            <a:xfrm>
              <a:off x="7778517" y="3418346"/>
              <a:ext cx="1398246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Simple 클래스</a:t>
              </a:r>
              <a:endParaRPr/>
            </a:p>
          </p:txBody>
        </p:sp>
        <p:sp>
          <p:nvSpPr>
            <p:cNvPr id="3273" name="Google Shape;3273;p299"/>
            <p:cNvSpPr txBox="1"/>
            <p:nvPr/>
          </p:nvSpPr>
          <p:spPr>
            <a:xfrm>
              <a:off x="6019240" y="4833310"/>
              <a:ext cx="421483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s1</a:t>
              </a:r>
              <a:endParaRPr b="0" i="0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4" name="Google Shape;3274;p299"/>
            <p:cNvSpPr txBox="1"/>
            <p:nvPr/>
          </p:nvSpPr>
          <p:spPr>
            <a:xfrm>
              <a:off x="8932840" y="4839840"/>
              <a:ext cx="421483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s2</a:t>
              </a:r>
              <a:endParaRPr b="0" i="0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5" name="Google Shape;3275;p299"/>
            <p:cNvSpPr txBox="1"/>
            <p:nvPr/>
          </p:nvSpPr>
          <p:spPr>
            <a:xfrm>
              <a:off x="6651080" y="5779117"/>
              <a:ext cx="964367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인스턴스</a:t>
              </a:r>
              <a:endParaRPr/>
            </a:p>
          </p:txBody>
        </p:sp>
        <p:sp>
          <p:nvSpPr>
            <p:cNvPr id="3276" name="Google Shape;3276;p299"/>
            <p:cNvSpPr txBox="1"/>
            <p:nvPr/>
          </p:nvSpPr>
          <p:spPr>
            <a:xfrm>
              <a:off x="9664922" y="5798132"/>
              <a:ext cx="964367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인스턴스</a:t>
              </a:r>
              <a:endParaRPr/>
            </a:p>
          </p:txBody>
        </p:sp>
      </p:grpSp>
      <p:pic>
        <p:nvPicPr>
          <p:cNvPr id="3277" name="Google Shape;32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87" y="3650057"/>
            <a:ext cx="1757363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8" name="Google Shape;3278;p299"/>
          <p:cNvSpPr txBox="1"/>
          <p:nvPr/>
        </p:nvSpPr>
        <p:spPr>
          <a:xfrm>
            <a:off x="655611" y="5025858"/>
            <a:ext cx="47230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인스턴스 객체 s1과 s2를 생성하였습니다.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객체를 생성하는 방법은 마치 함수를 호출하듯이 </a:t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클래스를 호출하면 됩니다.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클래스를 호출하면 인스턴스 객체를 생성한 후 해당하는 참조를 반환한다.</a:t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/>
        </p:nvSpPr>
        <p:spPr>
          <a:xfrm>
            <a:off x="653887" y="1183899"/>
            <a:ext cx="228917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7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3"/>
          <p:cNvCxnSpPr/>
          <p:nvPr/>
        </p:nvCxnSpPr>
        <p:spPr>
          <a:xfrm>
            <a:off x="2883941" y="1279760"/>
            <a:ext cx="0" cy="4746136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3"/>
          <p:cNvSpPr txBox="1"/>
          <p:nvPr/>
        </p:nvSpPr>
        <p:spPr>
          <a:xfrm>
            <a:off x="2943063" y="1142653"/>
            <a:ext cx="5853465" cy="4649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III. 파이썬 데이터 읽고 쓰기 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인코딩과 파일읽기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HTML 읽기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정규표현식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IV. Numpy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다차원배열(ndarray) 처리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V. Pandas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특징, Series, DataFrame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VI. Matplotlib를 이용한 시각화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- 다양한 차트 시각화, 저장 등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093" y="357208"/>
            <a:ext cx="1961707" cy="98085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/>
        </p:nvSpPr>
        <p:spPr>
          <a:xfrm>
            <a:off x="913816" y="401222"/>
            <a:ext cx="763351" cy="36933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2일차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396754" y="577533"/>
            <a:ext cx="6110234" cy="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4.2.2 Ubuntu에 Anaconda 설치 (2/3)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0"/>
          <p:cNvSpPr txBox="1"/>
          <p:nvPr/>
        </p:nvSpPr>
        <p:spPr>
          <a:xfrm>
            <a:off x="35434" y="1036655"/>
            <a:ext cx="8923020" cy="558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3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버튼을 눌러 다음을 진행합니다. 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3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 문장이 정상적으로 출력될 것 입니다.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3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q버튼을 누르고 동의서에서 나옵니다.  그 뒤에 yes를 입력하여 동의하여 진행합니다.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7539839" y="6358074"/>
            <a:ext cx="9749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위키피디아</a:t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396751" y="1424844"/>
            <a:ext cx="8118035" cy="1156274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Welcome to Anaconda3 5.0.1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In order to continue the installation process, please review the license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agreement.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Please, press ENTER to continue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396751" y="2983756"/>
            <a:ext cx="8118035" cy="2837589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Anaconda End User License Agreement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Copyright 2015, Anaconda, Inc.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All rights reserved under the 3-clause BSD License: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Redistribution and use in source and binary forms, with or without modification,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 are permitted provided that the following conditions are met: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......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THIS SOFTWARE IS PROVIDED BY THE COPYRIGHT HOLDERS AND CONTRIBUTORS "AS IS"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ANY EXPRESS OR IMPLIED WARRANTIES, INCLUDING, BUT NOT LIMITED TO, THE IMPLIED WA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RRANTIES OF MERCHANTABILITY AND FITNESS FOR A PARTICULAR PURPOSE ARE DISCLAIMED.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--More--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396750" y="6183338"/>
            <a:ext cx="8118035" cy="39018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Do you accept the license terms? [yes|no]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[no] &gt;&gt;&gt; yes</a:t>
            </a:r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30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클래스의 정의와 인스턴스 객체의 생성</a:t>
            </a:r>
            <a:endParaRPr/>
          </a:p>
        </p:txBody>
      </p:sp>
      <p:sp>
        <p:nvSpPr>
          <p:cNvPr id="3284" name="Google Shape;3284;p30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5" name="Google Shape;3285;p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970" y="1601770"/>
            <a:ext cx="4393406" cy="394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6" name="Google Shape;3286;p300"/>
          <p:cNvGrpSpPr/>
          <p:nvPr/>
        </p:nvGrpSpPr>
        <p:grpSpPr>
          <a:xfrm>
            <a:off x="4869656" y="2126935"/>
            <a:ext cx="3660506" cy="2038756"/>
            <a:chOff x="6019240" y="3418346"/>
            <a:chExt cx="4880674" cy="2718341"/>
          </a:xfrm>
        </p:grpSpPr>
        <p:sp>
          <p:nvSpPr>
            <p:cNvPr id="3287" name="Google Shape;3287;p300"/>
            <p:cNvSpPr/>
            <p:nvPr/>
          </p:nvSpPr>
          <p:spPr>
            <a:xfrm>
              <a:off x="7512050" y="3693823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8" name="Google Shape;3288;p300"/>
            <p:cNvSpPr/>
            <p:nvPr/>
          </p:nvSpPr>
          <p:spPr>
            <a:xfrm>
              <a:off x="6096000" y="5134334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Malgun Gothic"/>
                <a:buNone/>
              </a:pPr>
              <a:r>
                <a:rPr b="0" i="0" lang="en-US" sz="13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stack</a:t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9" name="Google Shape;3289;p300"/>
            <p:cNvSpPr/>
            <p:nvPr/>
          </p:nvSpPr>
          <p:spPr>
            <a:xfrm>
              <a:off x="9031357" y="5134333"/>
              <a:ext cx="1868557" cy="6770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290" name="Google Shape;3290;p300"/>
            <p:cNvCxnSpPr>
              <a:stCxn id="3288" idx="0"/>
              <a:endCxn id="3287" idx="2"/>
            </p:cNvCxnSpPr>
            <p:nvPr/>
          </p:nvCxnSpPr>
          <p:spPr>
            <a:xfrm flipH="1" rot="10800000">
              <a:off x="7030279" y="4370834"/>
              <a:ext cx="1416000" cy="7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291" name="Google Shape;3291;p300"/>
            <p:cNvCxnSpPr>
              <a:stCxn id="3289" idx="0"/>
              <a:endCxn id="3287" idx="2"/>
            </p:cNvCxnSpPr>
            <p:nvPr/>
          </p:nvCxnSpPr>
          <p:spPr>
            <a:xfrm rot="10800000">
              <a:off x="8446436" y="4370833"/>
              <a:ext cx="1519200" cy="76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292" name="Google Shape;3292;p300"/>
            <p:cNvSpPr txBox="1"/>
            <p:nvPr/>
          </p:nvSpPr>
          <p:spPr>
            <a:xfrm>
              <a:off x="7778517" y="3418346"/>
              <a:ext cx="1398246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Simple 클래스</a:t>
              </a:r>
              <a:endParaRPr/>
            </a:p>
          </p:txBody>
        </p:sp>
        <p:sp>
          <p:nvSpPr>
            <p:cNvPr id="3293" name="Google Shape;3293;p300"/>
            <p:cNvSpPr txBox="1"/>
            <p:nvPr/>
          </p:nvSpPr>
          <p:spPr>
            <a:xfrm>
              <a:off x="6019240" y="4833310"/>
              <a:ext cx="421483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s1</a:t>
              </a:r>
              <a:endParaRPr b="0" i="0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4" name="Google Shape;3294;p300"/>
            <p:cNvSpPr txBox="1"/>
            <p:nvPr/>
          </p:nvSpPr>
          <p:spPr>
            <a:xfrm>
              <a:off x="8932840" y="4839840"/>
              <a:ext cx="421483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s2</a:t>
              </a:r>
              <a:endParaRPr b="0" i="0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5" name="Google Shape;3295;p300"/>
            <p:cNvSpPr txBox="1"/>
            <p:nvPr/>
          </p:nvSpPr>
          <p:spPr>
            <a:xfrm>
              <a:off x="6651080" y="5779117"/>
              <a:ext cx="964367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인스턴스</a:t>
              </a:r>
              <a:endParaRPr/>
            </a:p>
          </p:txBody>
        </p:sp>
        <p:sp>
          <p:nvSpPr>
            <p:cNvPr id="3296" name="Google Shape;3296;p300"/>
            <p:cNvSpPr txBox="1"/>
            <p:nvPr/>
          </p:nvSpPr>
          <p:spPr>
            <a:xfrm>
              <a:off x="9664922" y="5798132"/>
              <a:ext cx="964367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인스턴스</a:t>
              </a:r>
              <a:endParaRPr/>
            </a:p>
          </p:txBody>
        </p:sp>
      </p:grpSp>
      <p:sp>
        <p:nvSpPr>
          <p:cNvPr id="3297" name="Google Shape;3297;p300"/>
          <p:cNvSpPr txBox="1"/>
          <p:nvPr/>
        </p:nvSpPr>
        <p:spPr>
          <a:xfrm>
            <a:off x="4868919" y="4477075"/>
            <a:ext cx="369596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인스턴스 객체 s1은 클래스 Simple 안에 내포된 독립적인 이름 공간을 가지며, 이 이름 공간에서는 동적으로 이름을 설정하는 것이 가능하다. </a:t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8" name="Google Shape;3298;p300"/>
          <p:cNvSpPr/>
          <p:nvPr/>
        </p:nvSpPr>
        <p:spPr>
          <a:xfrm>
            <a:off x="178904" y="5222516"/>
            <a:ext cx="3262023" cy="309128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30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메서드의 정의와 호출</a:t>
            </a:r>
            <a:endParaRPr/>
          </a:p>
        </p:txBody>
      </p:sp>
      <p:sp>
        <p:nvSpPr>
          <p:cNvPr id="3304" name="Google Shape;3304;p30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일반 메서드와 정의와 호출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메서드를 정의하는 방법은 일반 함수를 정의하는 것과 동일합니다. 다른 점이 있다면 메서드의 첫 번째 인수는 반드시 해당 클래스의 인스턴스 객체이어야 합니다. 관례로 우리는 self란 이름으로 첫 번째 인수로 선언합니다. 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- 인스턴스 객체를 이용하여 호출하는 방식인 Bound Method Call을 실행해 봅시다. 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c.set()을 호출하면 c의 인스턴스 객체가 self로 암시적으로 전달됩니다. 따라서 c.set('egg')와 같이 두 번째 인수부터 전달하면 됩니다. 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</p:txBody>
      </p:sp>
      <p:sp>
        <p:nvSpPr>
          <p:cNvPr id="3305" name="Google Shape;3305;p30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6" name="Google Shape;3306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333" y="2328154"/>
            <a:ext cx="2058332" cy="1970743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p301"/>
          <p:cNvSpPr/>
          <p:nvPr/>
        </p:nvSpPr>
        <p:spPr>
          <a:xfrm>
            <a:off x="5467471" y="3429000"/>
            <a:ext cx="2975776" cy="8468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algun Gothic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set(self, value)</a:t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8" name="Google Shape;3308;p301"/>
          <p:cNvSpPr txBox="1"/>
          <p:nvPr/>
        </p:nvSpPr>
        <p:spPr>
          <a:xfrm>
            <a:off x="3912043" y="3998815"/>
            <a:ext cx="10198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algun Gothic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c.set('egg')</a:t>
            </a:r>
            <a:endParaRPr b="0" i="0" sz="13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9" name="Google Shape;3309;p301"/>
          <p:cNvSpPr/>
          <p:nvPr/>
        </p:nvSpPr>
        <p:spPr>
          <a:xfrm>
            <a:off x="4025646" y="3179218"/>
            <a:ext cx="2489454" cy="915008"/>
          </a:xfrm>
          <a:custGeom>
            <a:rect b="b" l="l" r="r" t="t"/>
            <a:pathLst>
              <a:path extrusionOk="0" h="1220011" w="3319272">
                <a:moveTo>
                  <a:pt x="0" y="1220011"/>
                </a:moveTo>
                <a:cubicBezTo>
                  <a:pt x="377190" y="643939"/>
                  <a:pt x="754380" y="67867"/>
                  <a:pt x="1307592" y="3859"/>
                </a:cubicBezTo>
                <a:cubicBezTo>
                  <a:pt x="1860804" y="-60149"/>
                  <a:pt x="2927604" y="691183"/>
                  <a:pt x="3319272" y="835963"/>
                </a:cubicBezTo>
              </a:path>
            </a:pathLst>
          </a:cu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0" name="Google Shape;3310;p301"/>
          <p:cNvSpPr/>
          <p:nvPr/>
        </p:nvSpPr>
        <p:spPr>
          <a:xfrm>
            <a:off x="4677156" y="3929634"/>
            <a:ext cx="2551176" cy="1067229"/>
          </a:xfrm>
          <a:custGeom>
            <a:rect b="b" l="l" r="r" t="t"/>
            <a:pathLst>
              <a:path extrusionOk="0" h="1422972" w="3401568">
                <a:moveTo>
                  <a:pt x="0" y="402336"/>
                </a:moveTo>
                <a:cubicBezTo>
                  <a:pt x="621792" y="943356"/>
                  <a:pt x="1243584" y="1484376"/>
                  <a:pt x="1810512" y="1417320"/>
                </a:cubicBezTo>
                <a:cubicBezTo>
                  <a:pt x="2377440" y="1350264"/>
                  <a:pt x="2889504" y="675132"/>
                  <a:pt x="3401568" y="0"/>
                </a:cubicBezTo>
              </a:path>
            </a:pathLst>
          </a:cu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30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 내부에서 메서드 호출</a:t>
            </a:r>
            <a:endParaRPr/>
          </a:p>
        </p:txBody>
      </p:sp>
      <p:sp>
        <p:nvSpPr>
          <p:cNvPr id="3316" name="Google Shape;3316;p302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 내부에서 인스턴스 멤버나 클래스 메서드를 호출할 때는 인수 self를 이용합니다.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317" name="Google Shape;3317;p30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8" name="Google Shape;3318;p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319" y="2150841"/>
            <a:ext cx="2135981" cy="2950369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302"/>
          <p:cNvSpPr txBox="1"/>
          <p:nvPr/>
        </p:nvSpPr>
        <p:spPr>
          <a:xfrm>
            <a:off x="2878161" y="2150841"/>
            <a:ext cx="6077305" cy="144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MyClass2안의 get함수를 호출하기 위해서 self를 사용하여 </a:t>
            </a:r>
            <a:endParaRPr b="0" i="1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self.get() 함수를 호출하였습니다.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get()함수를 호출한다면 MyClass2밖에 정의된 함수중에 get()함수가 </a:t>
            </a:r>
            <a:endParaRPr b="0" i="1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있는지 알고 get()함수를 호출할 것입니다.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None/>
            </a:pPr>
            <a:r>
              <a:rPr b="0" i="1" lang="en-US" sz="12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멤버나 메서드를 참조하려면 언제나 self를 이용하는 것을 잊지 말아야 합니다.</a:t>
            </a:r>
            <a:endParaRPr b="0" i="1" sz="12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30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생성자와 소멸자</a:t>
            </a:r>
            <a:endParaRPr sz="2200"/>
          </a:p>
        </p:txBody>
      </p:sp>
      <p:sp>
        <p:nvSpPr>
          <p:cNvPr id="3325" name="Google Shape;3325;p30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클래스로 객체를 생성 할 때 자동으로 실행되는 __init__라는 이름의 메서드를 사용할 수 있습니다.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메서드를 실행은 반드시 객체.메서드() 형식으로 호출되어야 하지만, 별도로 호출되지 않아도 객체가 만들어질 때 자동으로 실행되는 메서드가 있습니다.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이러한 메서드를 생성자(constructor) 또는 생성자 메서드, initializer라고 부릅니다.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생성자는 객체가 생성될 때 변수에 초기값을 할당하거나, 제일 먼저 실행되어야 하는 명령문을 기술하기 위해 사용되는 특수한 메서드입니다.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생성자와 반대로 소멸될 때 자동으로 호출되는 메서드를 소멸자(Destructor)라고 부릅니다.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소멸자는 인스턴스 객체에서 사용하고서 메모리에 제거될 때 자동으로 호출됩니다.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생성자와 소멸자는  파이썬 클래스에서는 아래와 같은 이름으로 정의 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생성자 함수의 이름 : __init__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소멸자 함수의 이름 : __del__</a:t>
            </a:r>
            <a:endParaRPr/>
          </a:p>
        </p:txBody>
      </p:sp>
      <p:sp>
        <p:nvSpPr>
          <p:cNvPr id="3326" name="Google Shape;3326;p30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30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생성자와 소멸자</a:t>
            </a:r>
            <a:endParaRPr sz="2200"/>
          </a:p>
        </p:txBody>
      </p:sp>
      <p:pic>
        <p:nvPicPr>
          <p:cNvPr id="3332" name="Google Shape;3332;p30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41" y="1637877"/>
            <a:ext cx="3550903" cy="41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33" name="Google Shape;3333;p30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4" name="Google Shape;3334;p304"/>
          <p:cNvSpPr txBox="1"/>
          <p:nvPr/>
        </p:nvSpPr>
        <p:spPr>
          <a:xfrm>
            <a:off x="4294043" y="1639177"/>
            <a:ext cx="4704428" cy="393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Income 클래스의 인스턴스 객체가 생성되면 자동으로 __init__() 메서드가 호출되어 초기값으로 입력 받은 price, tax를 내부에서 사용할 수있는 price, tax에 대입합니다.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calcurator 메서드는 내부 변수 price, tax를 가지고 계산을 하고 내부 변수 after_tax에 저장합니다.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display 메서드는 내부 변수들을 print 문을 사용하여 출력합니다.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__del__은 소멸자로써 Obj1이 삭제가 될 때 자동으로 실행이 됩니다. 하지만 소멸자는 자주 정의되지 않습니다. 대부분의 메모리나 자원 관리가 자동으로 이루어지기 때무넹 특별한 조취를 취하지 않아도 인스턴스 객체가 제거되면서 자원이 원상 복귀되기 때문입니다.  </a:t>
            </a:r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p30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 멤버와 인스턴스 멤버</a:t>
            </a:r>
            <a:endParaRPr/>
          </a:p>
        </p:txBody>
      </p:sp>
      <p:sp>
        <p:nvSpPr>
          <p:cNvPr id="3340" name="Google Shape;3340;p30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 멤버와 인스턴스 멤버 구분하기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 멤버는 클래스의 이름 공간에 생성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인스턴스 멤버는 인스턴스 객체의 이름 공간에 생성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 멤버는 모든 인스턴스 객체에 의해서 공유될 수 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인스턴스 멤버는 각각의 인스턴스 객체 내에서만 참조된다.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클래스 멤버(c_mem)는 메서드 바깥에 정의한다.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인스턴스 멤버(i_mem)는 메서드 내부에서 self를 이용해서 정의한다.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클래스 내부에서 멤버들을 참조할 때는 self.c_mem, self.i_mem과 같이 한다. 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•"/>
            </a:pPr>
            <a:r>
              <a:rPr lang="en-US"/>
              <a:t>외부에서 참조할 때는 다음과 같은 형식으로 호출할 수 있다. </a:t>
            </a:r>
            <a:endParaRPr/>
          </a:p>
          <a:p>
            <a:pPr indent="-228600" lvl="3" marL="1600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Char char="•"/>
            </a:pPr>
            <a:r>
              <a:rPr lang="en-US"/>
              <a:t>클래스 멤버 : </a:t>
            </a:r>
            <a:r>
              <a:rPr b="1" lang="en-US"/>
              <a:t>클래스.멤버</a:t>
            </a:r>
            <a:r>
              <a:rPr lang="en-US"/>
              <a:t> 혹은 </a:t>
            </a:r>
            <a:r>
              <a:rPr b="1" lang="en-US"/>
              <a:t>인스턴스.멤버 </a:t>
            </a:r>
            <a:endParaRPr b="1"/>
          </a:p>
          <a:p>
            <a:pPr indent="-228600" lvl="3" marL="16002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900"/>
              <a:buChar char="•"/>
            </a:pPr>
            <a:r>
              <a:rPr lang="en-US"/>
              <a:t>인스턴스 멤버 : </a:t>
            </a:r>
            <a:r>
              <a:rPr b="1" lang="en-US"/>
              <a:t>인스턴스.멤버 </a:t>
            </a:r>
            <a:endParaRPr/>
          </a:p>
        </p:txBody>
      </p:sp>
      <p:sp>
        <p:nvSpPr>
          <p:cNvPr id="3341" name="Google Shape;3341;p30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2" name="Google Shape;3342;p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694" y="2644611"/>
            <a:ext cx="2397350" cy="119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30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 멤버와 인스턴스 멤버</a:t>
            </a:r>
            <a:endParaRPr/>
          </a:p>
        </p:txBody>
      </p:sp>
      <p:sp>
        <p:nvSpPr>
          <p:cNvPr id="3348" name="Google Shape;3348;p30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self.c_mem 형식이나 인스턴스.멤버 형식으로 멤버를 참조할 때, 검색 순서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1. 먼저 인스턴스 객체의 이름 공간에서 멤버를 참조한다. 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2. 만익 인스턴스 객체의 이름 공간에 멤버가 없으면 클래스의 멤버를 참조한다. </a:t>
            </a:r>
            <a:endParaRPr/>
          </a:p>
          <a:p>
            <a:pPr indent="-21431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클래스 멤버는 클래스의 모든 인스턴스 객체가 공유하는 멤버이고, </a:t>
            </a:r>
            <a:endParaRPr/>
          </a:p>
          <a:p>
            <a:pPr indent="-21431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인스턴스 멤버는 각각의 인스턴스 객체가 별도로 가지고 있는 멤버</a:t>
            </a:r>
            <a:endParaRPr/>
          </a:p>
          <a:p>
            <a:pPr indent="-214312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즉 각 인스턴스 객체의 특성을 나타낸다고 할 수 있다. </a:t>
            </a:r>
            <a:endParaRPr/>
          </a:p>
          <a:p>
            <a:pPr indent="-142875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25"/>
              <a:buNone/>
            </a:pPr>
            <a:r>
              <a:t/>
            </a:r>
            <a:endParaRPr/>
          </a:p>
        </p:txBody>
      </p:sp>
      <p:sp>
        <p:nvSpPr>
          <p:cNvPr id="3349" name="Google Shape;3349;p30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0" name="Google Shape;3350;p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947" y="1972974"/>
            <a:ext cx="2251426" cy="354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p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5936" y="3429000"/>
            <a:ext cx="2664250" cy="2121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0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클래스 멤버와 인스턴스 멤버</a:t>
            </a:r>
            <a:endParaRPr/>
          </a:p>
        </p:txBody>
      </p:sp>
      <p:sp>
        <p:nvSpPr>
          <p:cNvPr id="3357" name="Google Shape;3357;p30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8" name="Google Shape;3358;p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62" y="1652393"/>
            <a:ext cx="2602232" cy="42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9" name="Google Shape;3359;p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0215" y="1743075"/>
            <a:ext cx="3212476" cy="23453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Google Shape;3360;p307"/>
          <p:cNvSpPr txBox="1"/>
          <p:nvPr/>
        </p:nvSpPr>
        <p:spPr>
          <a:xfrm>
            <a:off x="3298768" y="4198210"/>
            <a:ext cx="5445182" cy="144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Var.c_mem인 클래스 멤버의 값을 수정하고 v2 인스턴스의 c_mem를 호출하면 v1과 다르게 v2에는 c_mem의 인스턴스 객체의 이름 공간에 c_mem를 생성하지 않았기 때문에 클래스 멤버를 참조한다. 마지막 2줄에서 클래스 멤버의 값을 변경하면 그 값을 참조하기 때문에 v2.c_mem도 123이 출력이 되는 것을 확인할 수 있다.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p30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상속(Inheritance)</a:t>
            </a:r>
            <a:endParaRPr sz="2200"/>
          </a:p>
        </p:txBody>
      </p:sp>
      <p:sp>
        <p:nvSpPr>
          <p:cNvPr id="3366" name="Google Shape;3366;p308"/>
          <p:cNvSpPr txBox="1"/>
          <p:nvPr>
            <p:ph idx="2" type="body"/>
          </p:nvPr>
        </p:nvSpPr>
        <p:spPr>
          <a:xfrm>
            <a:off x="476250" y="1750868"/>
            <a:ext cx="8258175" cy="384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파이썬에서 상속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상속은 클래스가 갖는 중요한 특징이다.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상속이 중요한 이유는 재사용성에 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상속을 받은 클래스는 준 클래스의 속성을 사용할 수 있으므로, 추가로 필요한 기능만을 정의하거나, 기존의 기능을 변경해서 새로운 클래스를 만들면 된다.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상속과 이름 공간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클래스 A에서 상속된 클래스 B가 있다고 하자. 클래스 A를 기반(base) 클래스, 부모(Parent) 클래스 또는 상위(Super) 클래스라 하며, 클래스 B를 파생(Derived) 클래스, 자식(Child) 클래스 또는 하위 (Sub) 클래스라고 한다. </a:t>
            </a:r>
            <a:endParaRPr/>
          </a:p>
        </p:txBody>
      </p:sp>
      <p:sp>
        <p:nvSpPr>
          <p:cNvPr id="3367" name="Google Shape;3367;p30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8" name="Google Shape;3368;p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659" y="3936673"/>
            <a:ext cx="2278410" cy="2043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9" name="Google Shape;3369;p308"/>
          <p:cNvSpPr txBox="1"/>
          <p:nvPr/>
        </p:nvSpPr>
        <p:spPr>
          <a:xfrm>
            <a:off x="3639417" y="4091422"/>
            <a:ext cx="5028334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클래스를 상위 클래스로, 어떤 클래스를 하위 클래스로 해야 하는지 혼동되면 두 클래스의 is-a 관계를 생각하면 된다.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'사람'은 '포유류'이고 '포유류'는 '동물'이다.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is-a 관계는 두 개의 클래스의 계층적인 관계를 따지 때 사용한다. </a:t>
            </a:r>
            <a:endParaRPr b="0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30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상속(Inheritance)</a:t>
            </a:r>
            <a:endParaRPr sz="2200"/>
          </a:p>
        </p:txBody>
      </p:sp>
      <p:sp>
        <p:nvSpPr>
          <p:cNvPr id="3375" name="Google Shape;3375;p309"/>
          <p:cNvSpPr txBox="1"/>
          <p:nvPr>
            <p:ph idx="2" type="body"/>
          </p:nvPr>
        </p:nvSpPr>
        <p:spPr>
          <a:xfrm>
            <a:off x="476250" y="1731847"/>
            <a:ext cx="8258175" cy="3843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상속 예제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Employee 클래스는 Person 클래스를 그대로 상속받았지만, 자신의 __init__() 메서드를 다시 정의하였습니다.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Employee 클래스는 수퍼 클래스를 super() 메서드를 통해서 값을 전달하였습니다. </a:t>
            </a:r>
            <a:endParaRPr/>
          </a:p>
        </p:txBody>
      </p:sp>
      <p:sp>
        <p:nvSpPr>
          <p:cNvPr id="3376" name="Google Shape;3376;p30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7" name="Google Shape;3377;p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692" y="2099548"/>
            <a:ext cx="2843213" cy="1550194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309"/>
          <p:cNvSpPr/>
          <p:nvPr/>
        </p:nvSpPr>
        <p:spPr>
          <a:xfrm>
            <a:off x="1496292" y="2855518"/>
            <a:ext cx="537730" cy="2026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9" name="Google Shape;3379;p309"/>
          <p:cNvSpPr/>
          <p:nvPr/>
        </p:nvSpPr>
        <p:spPr>
          <a:xfrm>
            <a:off x="5980823" y="1493918"/>
            <a:ext cx="1327154" cy="4130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__init__()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0" name="Google Shape;3380;p309"/>
          <p:cNvSpPr/>
          <p:nvPr/>
        </p:nvSpPr>
        <p:spPr>
          <a:xfrm>
            <a:off x="5980822" y="2445695"/>
            <a:ext cx="1327154" cy="4130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__init__()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1" name="Google Shape;3381;p309"/>
          <p:cNvSpPr txBox="1"/>
          <p:nvPr/>
        </p:nvSpPr>
        <p:spPr>
          <a:xfrm>
            <a:off x="5647595" y="1221155"/>
            <a:ext cx="10502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 클래스</a:t>
            </a:r>
            <a:endParaRPr/>
          </a:p>
        </p:txBody>
      </p:sp>
      <p:sp>
        <p:nvSpPr>
          <p:cNvPr id="3382" name="Google Shape;3382;p309"/>
          <p:cNvSpPr txBox="1"/>
          <p:nvPr/>
        </p:nvSpPr>
        <p:spPr>
          <a:xfrm>
            <a:off x="5676170" y="2177123"/>
            <a:ext cx="122822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Employee 클래스</a:t>
            </a:r>
            <a:endParaRPr/>
          </a:p>
        </p:txBody>
      </p:sp>
      <p:cxnSp>
        <p:nvCxnSpPr>
          <p:cNvPr id="3383" name="Google Shape;3383;p309"/>
          <p:cNvCxnSpPr>
            <a:endCxn id="3379" idx="2"/>
          </p:cNvCxnSpPr>
          <p:nvPr/>
        </p:nvCxnSpPr>
        <p:spPr>
          <a:xfrm rot="10800000">
            <a:off x="6644400" y="1906957"/>
            <a:ext cx="0" cy="51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4" name="Google Shape;3384;p309"/>
          <p:cNvSpPr/>
          <p:nvPr/>
        </p:nvSpPr>
        <p:spPr>
          <a:xfrm>
            <a:off x="5980822" y="3343274"/>
            <a:ext cx="1327154" cy="646835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phone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position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salary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5" name="Google Shape;3385;p309"/>
          <p:cNvCxnSpPr>
            <a:stCxn id="3384" idx="0"/>
            <a:endCxn id="3380" idx="2"/>
          </p:cNvCxnSpPr>
          <p:nvPr/>
        </p:nvCxnSpPr>
        <p:spPr>
          <a:xfrm rot="10800000">
            <a:off x="6644399" y="2858774"/>
            <a:ext cx="0" cy="48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6" name="Google Shape;3386;p309"/>
          <p:cNvSpPr txBox="1"/>
          <p:nvPr/>
        </p:nvSpPr>
        <p:spPr>
          <a:xfrm>
            <a:off x="7398701" y="2501396"/>
            <a:ext cx="13195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Person을 상속받음</a:t>
            </a:r>
            <a:endParaRPr/>
          </a:p>
        </p:txBody>
      </p:sp>
      <p:sp>
        <p:nvSpPr>
          <p:cNvPr id="3387" name="Google Shape;3387;p309"/>
          <p:cNvSpPr txBox="1"/>
          <p:nvPr/>
        </p:nvSpPr>
        <p:spPr>
          <a:xfrm>
            <a:off x="4694532" y="3505236"/>
            <a:ext cx="130997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Employee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인스턴스</a:t>
            </a:r>
            <a:endParaRPr/>
          </a:p>
        </p:txBody>
      </p:sp>
      <p:sp>
        <p:nvSpPr>
          <p:cNvPr id="3388" name="Google Shape;3388;p309"/>
          <p:cNvSpPr/>
          <p:nvPr/>
        </p:nvSpPr>
        <p:spPr>
          <a:xfrm>
            <a:off x="1394980" y="2059818"/>
            <a:ext cx="2405443" cy="870419"/>
          </a:xfrm>
          <a:custGeom>
            <a:rect b="b" l="l" r="r" t="t"/>
            <a:pathLst>
              <a:path extrusionOk="0" h="1160558" w="3207257">
                <a:moveTo>
                  <a:pt x="0" y="131858"/>
                </a:moveTo>
                <a:cubicBezTo>
                  <a:pt x="1524000" y="25351"/>
                  <a:pt x="3048000" y="-81156"/>
                  <a:pt x="3200400" y="90294"/>
                </a:cubicBezTo>
                <a:cubicBezTo>
                  <a:pt x="3352800" y="261744"/>
                  <a:pt x="914400" y="1160558"/>
                  <a:pt x="914400" y="1160558"/>
                </a:cubicBezTo>
                <a:lnTo>
                  <a:pt x="914400" y="1160558"/>
                </a:ln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9" name="Google Shape;3389;p309"/>
          <p:cNvCxnSpPr/>
          <p:nvPr/>
        </p:nvCxnSpPr>
        <p:spPr>
          <a:xfrm>
            <a:off x="1168977" y="3273137"/>
            <a:ext cx="154305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0" name="Google Shape;3390;p309"/>
          <p:cNvSpPr/>
          <p:nvPr/>
        </p:nvSpPr>
        <p:spPr>
          <a:xfrm>
            <a:off x="2938030" y="2337340"/>
            <a:ext cx="1048733" cy="961528"/>
          </a:xfrm>
          <a:custGeom>
            <a:rect b="b" l="l" r="r" t="t"/>
            <a:pathLst>
              <a:path extrusionOk="0" h="1282037" w="1398310">
                <a:moveTo>
                  <a:pt x="0" y="1174993"/>
                </a:moveTo>
                <a:cubicBezTo>
                  <a:pt x="423429" y="1265913"/>
                  <a:pt x="846859" y="1356834"/>
                  <a:pt x="1070263" y="1185384"/>
                </a:cubicBezTo>
                <a:cubicBezTo>
                  <a:pt x="1293667" y="1013934"/>
                  <a:pt x="1503218" y="338525"/>
                  <a:pt x="1340427" y="146293"/>
                </a:cubicBezTo>
                <a:cubicBezTo>
                  <a:pt x="1177636" y="-45939"/>
                  <a:pt x="635577" y="-6973"/>
                  <a:pt x="93518" y="31993"/>
                </a:cubicBezTo>
              </a:path>
            </a:pathLst>
          </a:cu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27" name="Google Shape;427;p31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4.2.2 Ubuntu에 Anaconda 설치 (3/3)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5434" y="1030756"/>
            <a:ext cx="8923020" cy="54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  설치할 위치를 선택합니다. 기본 위치로 설치하겠습니다. 그 뒤 바로 설치되는 모습을 볼 수 있습니다. </a:t>
            </a:r>
            <a:endParaRPr/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7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bashrc에 PATH를 추가할 것인지 확인합니다. yes를 입력합니다. 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.bashrc 파일을 확인하면 아래와 같이 경로가 추가된 것을 확인할수 있습니다. 위에서 no라고 하였다면 PATH 설정이 되지 않습니다.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7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bashrc 설정 파일을 적용하여 anaconda가 정상적으로 적용 되었는지 확인합니다.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7539839" y="6358074"/>
            <a:ext cx="97494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위키피디아</a:t>
            </a: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396751" y="1395348"/>
            <a:ext cx="8118035" cy="1337683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Anaconda3 will now be installed into this location: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/home/gen2/anaconda3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  - Press ENTER to confirm the location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  - Press CTRL-C to abort the installation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  - Or specify a different location below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[/home/gen2/anaconda3] &gt;&gt;&gt; </a:t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396751" y="3160735"/>
            <a:ext cx="8118035" cy="597154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Do you wish the installer to prepend the Anaconda3 install location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to PATH in your /home/gen2/.bashrc ? [yes|no]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[no] &gt;&gt;&gt; yes</a:t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685819" y="4113173"/>
            <a:ext cx="7828968" cy="39018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# added by Anaconda3 installer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export PATH="/home/gen2/anaconda3/bin:$PATH"</a:t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396750" y="4892403"/>
            <a:ext cx="8118035" cy="979303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test@ubuntu:~/Downloads$ source ~/.bashrc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test@ubuntu:~/Downloads$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Python 3.6.3 |Anaconda, Inc.| (default, Oct 13 2017, 12:02:49)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[GCC 7.2.0] on linux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&gt;&gt;&gt; quit()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396749" y="5214723"/>
            <a:ext cx="3561717" cy="15958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570220" y="5858066"/>
            <a:ext cx="307968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Spyder도 정상적으로 실행이 되어야 합니다.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31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상속(Inheritance)</a:t>
            </a:r>
            <a:endParaRPr sz="2200"/>
          </a:p>
        </p:txBody>
      </p:sp>
      <p:sp>
        <p:nvSpPr>
          <p:cNvPr id="3396" name="Google Shape;3396;p31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문자열로 변환 메서드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인스턴스 객체를 print() 함수로 출력할 때 내가 원하는 형식으로 출력하거나, 인스턴스 객체를 사람이 읽기 좋은 형태로 변환하려면 문자열로 변환하는 기능이 필요합니다. 이때 사용되는 메서드가 __repr__() 메서드입니다.  인스턴스가 print() 함수로 출력을 하게 되면 클래스 안에 __repr__() 메서드가 실행이 되며 객체를 대표해서 유일하게 표현할 수 있는 문자열을 만들어 내는 것입니다. 즉 다른 객체의 출력과 혼동되지 않은 모양으로 표현해야 한다는 의미입니다.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397" name="Google Shape;3397;p31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8" name="Google Shape;3398;p310"/>
          <p:cNvSpPr txBox="1"/>
          <p:nvPr/>
        </p:nvSpPr>
        <p:spPr>
          <a:xfrm>
            <a:off x="4371357" y="2080780"/>
            <a:ext cx="449616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Person에 초기값을 넣고 인스턴스를 만들고 해당 인스턴스를 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실행하면 인스턴스의 주소값이 출력이 됩니다.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__repr__ 메서드를 정의해서 다시 실행해보면 정의한 내용대로 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출력되는 것을 확인할 수 있습니다. 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9" name="Google Shape;3399;p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10" y="1535348"/>
            <a:ext cx="3328988" cy="243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31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상속(Inheritance)</a:t>
            </a:r>
            <a:endParaRPr sz="2200"/>
          </a:p>
        </p:txBody>
      </p:sp>
      <p:sp>
        <p:nvSpPr>
          <p:cNvPr id="3405" name="Google Shape;3405;p311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예제 </a:t>
            </a:r>
            <a:endParaRPr/>
          </a:p>
        </p:txBody>
      </p:sp>
      <p:sp>
        <p:nvSpPr>
          <p:cNvPr id="3406" name="Google Shape;3406;p31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Malgun Gothic"/>
              <a:buNone/>
            </a:pPr>
            <a:fld id="{00000000-1234-1234-1234-123412341234}" type="slidenum">
              <a:rPr b="0" i="0" lang="en-US" sz="788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788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7" name="Google Shape;3407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16" y="1594804"/>
            <a:ext cx="2732485" cy="311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312"/>
          <p:cNvSpPr txBox="1"/>
          <p:nvPr/>
        </p:nvSpPr>
        <p:spPr>
          <a:xfrm>
            <a:off x="2176863" y="2866052"/>
            <a:ext cx="52799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Functional Programming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31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함수형 프로그래밍</a:t>
            </a:r>
            <a:endParaRPr/>
          </a:p>
        </p:txBody>
      </p:sp>
      <p:sp>
        <p:nvSpPr>
          <p:cNvPr id="3418" name="Google Shape;3418;p313"/>
          <p:cNvSpPr txBox="1"/>
          <p:nvPr/>
        </p:nvSpPr>
        <p:spPr>
          <a:xfrm>
            <a:off x="302400" y="1090548"/>
            <a:ext cx="8456590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 처리를 수학적 함수의 계산으로 취급하고 상태와 가변 데이터를 멀리하는 프로그래밍 패러다임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상태를 바꾸는 것을 강조하는 것과는 달리, 함수형 프로그래밍은 함수의 응용을 강조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계산가능성, 결정문제, 함수정의, 함수응용과 재귀를 연구하기 위해 개발된 형식체계인 람다 대수에 근간을 두고 있습니다.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수학적 함수와 명령형 프로그래밍에서 사용되는 함수는 차이가 있는데, 명령형의 함수는 프로그램의 상태의 값을 바꿀 수 있는 부작용이 생길 수 있습니다.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 : 함수형 프로그래밍 언어 종류 : Ocaml, Haskell, Scheme, Clojure, Scala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Python은 객체지향, 절차적 언어이지만 함수적 프로그래밍도 가능하도록 설계되어 있음.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명령형 함수는 참조 투명이 없고, 같은 코드라도 실행되는 프로그램의 상태에 따라 다른 결과값을 낼 수 있다.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반대로 함수형 코드에서는 함수의 출력값은 그 함수에 입력된 인수에만 의존하므로 인수 x에 같은 값을 넣고 함수 f를 호출하면 항상 f(x)라는 결과가 출력된다.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함수적 프로그래밍에서는 같은 입력에 대해 다른 출력을 낼 수 있기 때문에 내부 상태를 갖는 함수를 지양한다.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값의 반환 이외에 다른 외부 변수를 변경하는 것도 금지한다.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9" name="Google Shape;3419;p313"/>
          <p:cNvSpPr txBox="1"/>
          <p:nvPr/>
        </p:nvSpPr>
        <p:spPr>
          <a:xfrm>
            <a:off x="9192907" y="6067091"/>
            <a:ext cx="488504" cy="30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0" name="Google Shape;3420;p313"/>
          <p:cNvSpPr/>
          <p:nvPr/>
        </p:nvSpPr>
        <p:spPr>
          <a:xfrm>
            <a:off x="302400" y="3645463"/>
            <a:ext cx="8657116" cy="113508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313"/>
          <p:cNvSpPr txBox="1"/>
          <p:nvPr/>
        </p:nvSpPr>
        <p:spPr>
          <a:xfrm>
            <a:off x="5159736" y="4411215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Pure Function(순수함수)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2" name="Google Shape;3422;p31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31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Pure Function(순수함수)</a:t>
            </a:r>
            <a:endParaRPr sz="2200"/>
          </a:p>
        </p:txBody>
      </p:sp>
      <p:sp>
        <p:nvSpPr>
          <p:cNvPr id="3428" name="Google Shape;3428;p314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반복자(Iterator)는 함수적 프로그래밍에서 중요한 역할을 수행.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반복자는 next()함수를 호출 할 때 데이터를 순차적으로 한 번에 하나씩 넘겨 줍니다.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Python에서 함수적 프로그래밍에서 순수 함수는 출력으로 반복자를 반환합니다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반복자는 게으른 계산을 하기 때문에 출력 값을 필요로 하는 시점에서 값을 계산,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따라서 필요한 만큼의 연산을 수행하는 것이 가능합니다.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9" name="Google Shape;3429;p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983" y="2820287"/>
            <a:ext cx="4782217" cy="153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909" y="2962315"/>
            <a:ext cx="1520167" cy="153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983" y="4973237"/>
            <a:ext cx="2495898" cy="8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3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5444" y="4748183"/>
            <a:ext cx="903018" cy="1580281"/>
          </a:xfrm>
          <a:prstGeom prst="rect">
            <a:avLst/>
          </a:prstGeom>
          <a:noFill/>
          <a:ln>
            <a:noFill/>
          </a:ln>
        </p:spPr>
      </p:pic>
      <p:sp>
        <p:nvSpPr>
          <p:cNvPr id="3433" name="Google Shape;3433;p314"/>
          <p:cNvSpPr/>
          <p:nvPr/>
        </p:nvSpPr>
        <p:spPr>
          <a:xfrm>
            <a:off x="4818783" y="3353687"/>
            <a:ext cx="990600" cy="38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314"/>
          <p:cNvSpPr/>
          <p:nvPr/>
        </p:nvSpPr>
        <p:spPr>
          <a:xfrm>
            <a:off x="4818783" y="5334887"/>
            <a:ext cx="990600" cy="38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314"/>
          <p:cNvSpPr txBox="1"/>
          <p:nvPr/>
        </p:nvSpPr>
        <p:spPr>
          <a:xfrm>
            <a:off x="2119435" y="4115687"/>
            <a:ext cx="39947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실행 할 때마다 외부 요인 globalValue로 인하여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값이 변경된다.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6" name="Google Shape;3436;p314"/>
          <p:cNvSpPr txBox="1"/>
          <p:nvPr/>
        </p:nvSpPr>
        <p:spPr>
          <a:xfrm>
            <a:off x="2227983" y="6020687"/>
            <a:ext cx="32704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실행 할 때마다 언제나 같은 값을 출력 </a:t>
            </a:r>
            <a:endParaRPr/>
          </a:p>
        </p:txBody>
      </p:sp>
      <p:sp>
        <p:nvSpPr>
          <p:cNvPr id="3437" name="Google Shape;3437;p31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31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람다(Lambda) 함수</a:t>
            </a:r>
            <a:br>
              <a:rPr lang="en-US" sz="2200"/>
            </a:br>
            <a:endParaRPr sz="2200"/>
          </a:p>
        </p:txBody>
      </p:sp>
      <p:sp>
        <p:nvSpPr>
          <p:cNvPr id="3443" name="Google Shape;3443;p315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람다 함수는 이름이 없는 한 줄 짜리 함수이다.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lambda 콤마 : 식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윤년식을 람다로 만들어 보세요.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 페이지의 CalculateTax로 람다로 만들어 보세요.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4" name="Google Shape;3444;p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0867" y="1003300"/>
            <a:ext cx="3384376" cy="16400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5" name="Google Shape;3445;p315"/>
          <p:cNvGraphicFramePr/>
          <p:nvPr/>
        </p:nvGraphicFramePr>
        <p:xfrm>
          <a:off x="560815" y="26567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{DB07CF2B-13FC-4635-9CB7-3186F73D1CEF}</a:tableStyleId>
              </a:tblPr>
              <a:tblGrid>
                <a:gridCol w="1317625"/>
                <a:gridCol w="3108325"/>
                <a:gridCol w="2343150"/>
              </a:tblGrid>
              <a:tr h="66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 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</a:t>
                      </a: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 정의되는 함수 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lambda</a:t>
                      </a:r>
                      <a:r>
                        <a:rPr b="1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함수 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문/식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문(statement)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식(expression)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함수의 이름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다음에 지정된 이름으로 생성한 함수 객체를 치환한다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함수 객체만을 생성한다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몸체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 개 이상의 문을 포함한다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하나의 식만 온다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리턴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문에 의해 명시적으로 리턴 값이 지정된다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식의 결과가 리턴된다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내부 변수 선언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지역 영역에 변수를 생성하고 사용하는 것이 가능하다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지역 영역에 변수를 생성하는 것이 가능하지 않다 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6" name="Google Shape;3446;p31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31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map()</a:t>
            </a:r>
            <a:br>
              <a:rPr lang="en-US" sz="2200"/>
            </a:br>
            <a:endParaRPr sz="2200"/>
          </a:p>
        </p:txBody>
      </p:sp>
      <p:sp>
        <p:nvSpPr>
          <p:cNvPr id="3452" name="Google Shape;3452;p316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map() 내장 함수는 입력 집합(x)와 사상 함수 f()가 주어졌을 때 Y = f(x)를 구합니다.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개 이상의 인수를 받습니다.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첫 인수는 함수이며, 두 번째부터는 입력 집합(X)의 시퀀스 자료형</a:t>
            </a:r>
            <a:endParaRPr/>
          </a:p>
        </p:txBody>
      </p:sp>
      <p:pic>
        <p:nvPicPr>
          <p:cNvPr id="3453" name="Google Shape;3453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922" y="2610037"/>
            <a:ext cx="2719124" cy="153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466" y="2795600"/>
            <a:ext cx="3021668" cy="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55" name="Google Shape;3455;p316"/>
          <p:cNvSpPr/>
          <p:nvPr/>
        </p:nvSpPr>
        <p:spPr>
          <a:xfrm>
            <a:off x="3937282" y="2924944"/>
            <a:ext cx="685800" cy="533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316"/>
          <p:cNvSpPr/>
          <p:nvPr/>
        </p:nvSpPr>
        <p:spPr>
          <a:xfrm>
            <a:off x="1957109" y="4345335"/>
            <a:ext cx="852718" cy="214277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457" name="Google Shape;3457;p316"/>
          <p:cNvSpPr/>
          <p:nvPr/>
        </p:nvSpPr>
        <p:spPr>
          <a:xfrm>
            <a:off x="6765369" y="4345335"/>
            <a:ext cx="936766" cy="21227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3458" name="Google Shape;3458;p316"/>
          <p:cNvSpPr txBox="1"/>
          <p:nvPr/>
        </p:nvSpPr>
        <p:spPr>
          <a:xfrm>
            <a:off x="2223809" y="4055220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9" name="Google Shape;3459;p316"/>
          <p:cNvSpPr txBox="1"/>
          <p:nvPr/>
        </p:nvSpPr>
        <p:spPr>
          <a:xfrm>
            <a:off x="7074093" y="3996686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0" name="Google Shape;3460;p316"/>
          <p:cNvSpPr/>
          <p:nvPr/>
        </p:nvSpPr>
        <p:spPr>
          <a:xfrm>
            <a:off x="3128392" y="5144349"/>
            <a:ext cx="3505200" cy="38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316"/>
          <p:cNvSpPr txBox="1"/>
          <p:nvPr/>
        </p:nvSpPr>
        <p:spPr>
          <a:xfrm>
            <a:off x="4042792" y="4839549"/>
            <a:ext cx="1422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 = X * 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2" name="Google Shape;3462;p31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31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map()</a:t>
            </a:r>
            <a:br>
              <a:rPr lang="en-US" sz="2200"/>
            </a:br>
            <a:endParaRPr sz="2200"/>
          </a:p>
        </p:txBody>
      </p:sp>
      <p:sp>
        <p:nvSpPr>
          <p:cNvPr id="3468" name="Google Shape;3468;p317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9" name="Google Shape;3469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938" y="1240578"/>
            <a:ext cx="4500501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0" name="Google Shape;3470;p317"/>
          <p:cNvSpPr/>
          <p:nvPr/>
        </p:nvSpPr>
        <p:spPr>
          <a:xfrm>
            <a:off x="1772090" y="3138682"/>
            <a:ext cx="533400" cy="147735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471" name="Google Shape;3471;p317"/>
          <p:cNvSpPr/>
          <p:nvPr/>
        </p:nvSpPr>
        <p:spPr>
          <a:xfrm>
            <a:off x="6877490" y="3291082"/>
            <a:ext cx="1371600" cy="27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3472" name="Google Shape;3472;p317"/>
          <p:cNvSpPr txBox="1"/>
          <p:nvPr/>
        </p:nvSpPr>
        <p:spPr>
          <a:xfrm>
            <a:off x="7410890" y="298628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3" name="Google Shape;3473;p317"/>
          <p:cNvSpPr/>
          <p:nvPr/>
        </p:nvSpPr>
        <p:spPr>
          <a:xfrm>
            <a:off x="3043908" y="4480938"/>
            <a:ext cx="3505200" cy="38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317"/>
          <p:cNvSpPr txBox="1"/>
          <p:nvPr/>
        </p:nvSpPr>
        <p:spPr>
          <a:xfrm>
            <a:off x="3798649" y="4176138"/>
            <a:ext cx="14622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 = X + 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5" name="Google Shape;3475;p317"/>
          <p:cNvSpPr/>
          <p:nvPr/>
        </p:nvSpPr>
        <p:spPr>
          <a:xfrm>
            <a:off x="1748508" y="4984994"/>
            <a:ext cx="533400" cy="147735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3476" name="Google Shape;3476;p317"/>
          <p:cNvSpPr txBox="1"/>
          <p:nvPr/>
        </p:nvSpPr>
        <p:spPr>
          <a:xfrm>
            <a:off x="1695890" y="2910082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7" name="Google Shape;3477;p317"/>
          <p:cNvSpPr txBox="1"/>
          <p:nvPr/>
        </p:nvSpPr>
        <p:spPr>
          <a:xfrm>
            <a:off x="1657790" y="4797620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8" name="Google Shape;3478;p31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31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filter() </a:t>
            </a:r>
            <a:br>
              <a:rPr lang="en-US" sz="2200"/>
            </a:br>
            <a:endParaRPr sz="2200"/>
          </a:p>
        </p:txBody>
      </p:sp>
      <p:pic>
        <p:nvPicPr>
          <p:cNvPr id="3484" name="Google Shape;3484;p318"/>
          <p:cNvPicPr preferRelativeResize="0"/>
          <p:nvPr/>
        </p:nvPicPr>
        <p:blipFill rotWithShape="1">
          <a:blip r:embed="rId3">
            <a:alphaModFix/>
          </a:blip>
          <a:srcRect b="0" l="0" r="0" t="9904"/>
          <a:stretch/>
        </p:blipFill>
        <p:spPr>
          <a:xfrm>
            <a:off x="592596" y="2326104"/>
            <a:ext cx="6394501" cy="110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5" name="Google Shape;3485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96" y="3429000"/>
            <a:ext cx="6448715" cy="9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p318"/>
          <p:cNvSpPr/>
          <p:nvPr/>
        </p:nvSpPr>
        <p:spPr>
          <a:xfrm>
            <a:off x="730788" y="4048585"/>
            <a:ext cx="576065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318"/>
          <p:cNvSpPr/>
          <p:nvPr/>
        </p:nvSpPr>
        <p:spPr>
          <a:xfrm>
            <a:off x="1456692" y="4059600"/>
            <a:ext cx="576065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p318"/>
          <p:cNvSpPr/>
          <p:nvPr/>
        </p:nvSpPr>
        <p:spPr>
          <a:xfrm>
            <a:off x="2176771" y="4077072"/>
            <a:ext cx="576065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318"/>
          <p:cNvSpPr/>
          <p:nvPr/>
        </p:nvSpPr>
        <p:spPr>
          <a:xfrm>
            <a:off x="3760947" y="4065424"/>
            <a:ext cx="576065" cy="2880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0" name="Google Shape;3490;p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604" y="5042951"/>
            <a:ext cx="6816396" cy="625172"/>
          </a:xfrm>
          <a:prstGeom prst="rect">
            <a:avLst/>
          </a:prstGeom>
          <a:noFill/>
          <a:ln>
            <a:noFill/>
          </a:ln>
        </p:spPr>
      </p:pic>
      <p:sp>
        <p:nvSpPr>
          <p:cNvPr id="3491" name="Google Shape;3491;p318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filter() 내장 함수는 주어진 시퀀스형 데이터 중에서 필터링하여 True만 출력.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개의 인수를 가지며 첫 번째 인수는 함수이고, 두 번째 인수는 시퀀스 자료형. </a:t>
            </a:r>
            <a:endParaRPr/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~ 20까지 짝수만 출력하기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5의 배수이거나 7의 배수만 lambda와 filter를 사용하여 출력할 것</a:t>
            </a:r>
            <a:endParaRPr/>
          </a:p>
        </p:txBody>
      </p:sp>
      <p:sp>
        <p:nvSpPr>
          <p:cNvPr id="3492" name="Google Shape;3492;p31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31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발생자</a:t>
            </a:r>
            <a:br>
              <a:rPr lang="en-US" sz="2200"/>
            </a:br>
            <a:endParaRPr sz="2200"/>
          </a:p>
        </p:txBody>
      </p:sp>
      <p:pic>
        <p:nvPicPr>
          <p:cNvPr id="3498" name="Google Shape;3498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168" y="1957504"/>
            <a:ext cx="3477110" cy="91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p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71" y="3128543"/>
            <a:ext cx="6754168" cy="1276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0" name="Google Shape;3500;p319"/>
          <p:cNvCxnSpPr/>
          <p:nvPr/>
        </p:nvCxnSpPr>
        <p:spPr>
          <a:xfrm flipH="1" rot="10800000">
            <a:off x="4145055" y="2969090"/>
            <a:ext cx="1524000" cy="30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501" name="Google Shape;3501;p3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968" y="4923240"/>
            <a:ext cx="4648200" cy="1294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02" name="Google Shape;3502;p319"/>
          <p:cNvSpPr txBox="1"/>
          <p:nvPr/>
        </p:nvSpPr>
        <p:spPr>
          <a:xfrm>
            <a:off x="3702533" y="5478911"/>
            <a:ext cx="5146407" cy="577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os.walk가 발생자로 값을 전달하지 않고 </a:t>
            </a:r>
            <a:r>
              <a:rPr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부지런한 계산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한다면 만약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 수가 수백만개 되는 경우 수백만 파일의 이름을 컴퓨터 메모리에 저장하느냐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 자원이 소비되고 속도도 저하가 된다.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3" name="Google Shape;3503;p319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발생자는 반복자(iterator)의 일종으로 데이터를 순차적으로 제공할 준비가 되어 있는 객체.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앞장의 예제에서 데이터를 필요할 때 하나씩 제곱하여 넘겨줍니다.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이렇게 하는 이유는 메모리와 연산에 유리하기 때문입니다.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 Evaluation (게으른 계산)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유한한 크기의 부분집합에서 필요한 때에만 계산을 진행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반대 개념 : Eager Evaluation(부지런한 계산)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발생자는 next()를 사용하여 다음 값을 가져올 수 있습니다. 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4" name="Google Shape;3504;p31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42" name="Google Shape;442;p32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4.3 IPython 및 Jupyter 실행하기 (1/4)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35434" y="1030756"/>
            <a:ext cx="8923020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IPython은 2001년에 Fernando Perez가 파이썬을 과학 플랫폼에 쉽게 사용할 수 있도록 커맨드라인 인터페이스로 개발했습니다.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IPython은 대화형 Notebook을 2011년에 발표하였고, 웹 브라우저에서 실행되며 코드, 텍스트, 수학식, 도표, 그래프, 대화형 그래픽 콘트롤러 등과 같은 인터페이스를 제공합니다.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Notebook은 Python이외의 언어(R, Julia, Ruby)에서도 사용되는 인터페이스가 되었고, 과학 분야 뿐만 아니라 교육, 소프트웨어 문서, 책 집필등에도 널리 사용되게 되었습니다.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2014년에 Jupyter라는 새로운 프로젝트로, Notebook을 일반 목적으로 사용할 수 있도록 확장하였습니다.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Jupyter는 언어에 독립적으로 다양한 커널과 연동됩니다. 이제는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IPython은 Jupyter Notebook의 Python 커널 이름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입니다. (Jupyter Notebook의 R 커널의 이름은 IR, Julia는 IJulia등으로 불리웁니다.)</a:t>
            </a:r>
            <a:endParaRPr/>
          </a:p>
        </p:txBody>
      </p:sp>
      <p:pic>
        <p:nvPicPr>
          <p:cNvPr id="445" name="Google Shape;4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754" y="3985970"/>
            <a:ext cx="3366760" cy="241771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2"/>
          <p:cNvSpPr/>
          <p:nvPr/>
        </p:nvSpPr>
        <p:spPr>
          <a:xfrm>
            <a:off x="563118" y="4786885"/>
            <a:ext cx="2834424" cy="59045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3819765" y="4183457"/>
            <a:ext cx="513128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강력한 대화형 Shell 제공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Jupyter의 커널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대화식 데이터 시각화 및 GUI 툴킷 지원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프로젝트에 IPython 인터프린터를 포함하기 유연함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컴퓨팅에 사용하기 쉬운 고성능 도구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32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발생자 내장</a:t>
            </a:r>
            <a:br>
              <a:rPr lang="en-US" sz="2200"/>
            </a:br>
            <a:endParaRPr sz="2200"/>
          </a:p>
        </p:txBody>
      </p:sp>
      <p:sp>
        <p:nvSpPr>
          <p:cNvPr id="3510" name="Google Shape;3510;p320"/>
          <p:cNvSpPr txBox="1"/>
          <p:nvPr/>
        </p:nvSpPr>
        <p:spPr>
          <a:xfrm>
            <a:off x="302399" y="1090548"/>
            <a:ext cx="9259113" cy="5610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1" name="Google Shape;3511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95" y="1237765"/>
            <a:ext cx="8881796" cy="482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p32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53" name="Google Shape;453;p33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54" name="Google Shape;454;p33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4.3 IPython 및 Jupyter 실행하기 (2/4)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35434" y="1030756"/>
            <a:ext cx="8923020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Ipython 설치하기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Anaconda를 설치했다면 Ipython은 기본적으로 설치되어 있습니다.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Python.org에서 파일을 다운받아서 설치하신 분은 아래처럼 Ipython과 Jupyter를 설치해야 합니다.</a:t>
            </a:r>
            <a:endParaRPr/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Ipython을 설치하고 다음에는 Jupyter를 설치합니다.  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정상적으로 Ipython과 Jupyter가 설치되었다면 아래 명령어를 통해서 Jupyter를 구동합니다. 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3"/>
          <p:cNvSpPr/>
          <p:nvPr/>
        </p:nvSpPr>
        <p:spPr>
          <a:xfrm>
            <a:off x="396754" y="2133293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C:\test&gt; pip install ipython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396753" y="3030627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C:\test&gt; pip install jupyter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396752" y="3668367"/>
            <a:ext cx="8118035" cy="282458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C:\test&gt; jupyter notebook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3">
            <a:alphaModFix/>
          </a:blip>
          <a:srcRect b="53440" l="0" r="0" t="0"/>
          <a:stretch/>
        </p:blipFill>
        <p:spPr>
          <a:xfrm>
            <a:off x="903866" y="4189406"/>
            <a:ext cx="7336268" cy="184204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33"/>
          <p:cNvSpPr txBox="1"/>
          <p:nvPr/>
        </p:nvSpPr>
        <p:spPr>
          <a:xfrm>
            <a:off x="3683676" y="6031448"/>
            <a:ext cx="16265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&lt;Jupyter 구동 모습&gt;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66" name="Google Shape;466;p34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67" name="Google Shape;467;p34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4.3 IPython 및 Jupyter 실행하기 (3/4)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35434" y="1030756"/>
            <a:ext cx="8923020" cy="5678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Notebook의 특징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한 결과를 실시간으로 확인이 가능합니다.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자동완성 기능이 있습니다.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언어를 지원(R, Scala, Julia)합니다.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Markdown를 지원하여 문서화 가능합니다.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접근이 가능하면 접속 가능합니다.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 구동하는 방법에 대해서 알아보겠습니다.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Jupyter를 구동할 때 시작 위치가 중요합니다. 시작 위치란 작업 폴더의 위치를 이야기 합니다.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작업 위치 설정하는 방법은 2가지 있습니다. 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작업할 폴더에서 Jupyter 구동하기 (test라는 폴더에서 구동한 예시)</a:t>
            </a:r>
            <a:endParaRPr/>
          </a:p>
          <a:p>
            <a:pPr indent="-2540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옵션으로 폴더 지정하기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--notebook-dir 은 옵션으로 처음 시작 경로를 설정할 때 사용한다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1417283" y="4364475"/>
            <a:ext cx="7541171" cy="383693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C:\test&gt; jupyter notebook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4"/>
          <p:cNvSpPr/>
          <p:nvPr/>
        </p:nvSpPr>
        <p:spPr>
          <a:xfrm>
            <a:off x="1417283" y="5701174"/>
            <a:ext cx="7541171" cy="383693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B0B"/>
                </a:solidFill>
                <a:latin typeface="Calibri"/>
                <a:ea typeface="Calibri"/>
                <a:cs typeface="Calibri"/>
                <a:sym typeface="Calibri"/>
              </a:rPr>
              <a:t>C:\&gt; jupyter notebook --notebook-dir="c:/test"</a:t>
            </a:r>
            <a:endParaRPr sz="1050">
              <a:solidFill>
                <a:srgbClr val="0B0B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5"/>
          <p:cNvPicPr preferRelativeResize="0"/>
          <p:nvPr/>
        </p:nvPicPr>
        <p:blipFill rotWithShape="1">
          <a:blip r:embed="rId3">
            <a:alphaModFix/>
          </a:blip>
          <a:srcRect b="49602" l="0" r="0" t="-1"/>
          <a:stretch/>
        </p:blipFill>
        <p:spPr>
          <a:xfrm>
            <a:off x="444616" y="1492421"/>
            <a:ext cx="8254767" cy="193657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5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477" name="Google Shape;477;p35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>
            <a:off x="396754" y="577533"/>
            <a:ext cx="611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4.3 IPython 및 Jupyter 실행하기 (4/4)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35434" y="1030756"/>
            <a:ext cx="8923020" cy="743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 실행 화면 및 단축키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472089" y="1705247"/>
            <a:ext cx="1447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Menu bar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3049144" y="2463751"/>
            <a:ext cx="1447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Cell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7973178" y="1921712"/>
            <a:ext cx="90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544693" y="3496143"/>
            <a:ext cx="8154690" cy="311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Enter : 현재 Cell 실행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+ Enter : 아래의 Cell를 선택하고 Cell 실행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+ Enter : Cell 실행하고 아래에 새 Cell 추가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s : notebook 저장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Number 보기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Mode ( cell에서 esc 누르면 모드 전환)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: code cell로 전환 / m: Markdown cell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: 현재 Cell 이전에 새로운 Cell 만들기 / b : 현재 Cell 다음에 새로운 Cell 만들기 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 : 현재 cell 삭제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: 라인번호 보이기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: 단축키 목록 보이기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/>
          <p:nvPr/>
        </p:nvSpPr>
        <p:spPr>
          <a:xfrm>
            <a:off x="1519266" y="2721114"/>
            <a:ext cx="667512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 파이썬 문법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변수 및 기본 연산자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변수명 만들기  </a:t>
            </a:r>
            <a:endParaRPr/>
          </a:p>
        </p:txBody>
      </p:sp>
      <p:sp>
        <p:nvSpPr>
          <p:cNvPr id="495" name="Google Shape;495;p3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변수란?</a:t>
            </a:r>
            <a:endParaRPr/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n-US">
                <a:solidFill>
                  <a:srgbClr val="FF0000"/>
                </a:solidFill>
              </a:rPr>
              <a:t>컴퓨터 프로그래밍에서 변수는 아직 알려지지 않거나 어느 정도까지만 알려져 있는 정보를 담는 상징적인 이름</a:t>
            </a:r>
            <a:endParaRPr>
              <a:solidFill>
                <a:srgbClr val="FF0000"/>
              </a:solidFill>
            </a:endParaRPr>
          </a:p>
          <a:p>
            <a:pPr indent="-214312" lvl="1" marL="557213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변수 이름은 일반적으로 데이터 저장 위치와 그 안의 내용물과 관련되어 있으며 이러한 것들은 </a:t>
            </a:r>
            <a:r>
              <a:rPr lang="en-US">
                <a:solidFill>
                  <a:srgbClr val="FF0000"/>
                </a:solidFill>
              </a:rPr>
              <a:t>프로그램 실행 도중에 변경될 수 있습니다. 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파이썬의 변수명 특징</a:t>
            </a:r>
            <a:endParaRPr/>
          </a:p>
          <a:p>
            <a:pPr indent="-316531" lvl="1" marL="645144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✔"/>
            </a:pPr>
            <a:r>
              <a:rPr lang="en-US"/>
              <a:t>영어 소문자, 대문자, 숫자, _ 으로 구성, 단 숫자로 시작할 수 없음. </a:t>
            </a:r>
            <a:endParaRPr/>
          </a:p>
          <a:p>
            <a:pPr indent="-316531" lvl="1" marL="645144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✔"/>
            </a:pPr>
            <a:r>
              <a:rPr lang="en-US"/>
              <a:t>대소문자는 구별된다. </a:t>
            </a:r>
            <a:endParaRPr/>
          </a:p>
          <a:p>
            <a:pPr indent="-316531" lvl="1" marL="645144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✔"/>
            </a:pPr>
            <a:r>
              <a:rPr lang="en-US"/>
              <a:t>Python이 가지고 있는 키워드는 사용 불가 </a:t>
            </a:r>
            <a:endParaRPr/>
          </a:p>
          <a:p>
            <a:pPr indent="-316531" lvl="1" marL="645144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✔"/>
            </a:pPr>
            <a:r>
              <a:rPr lang="en-US"/>
              <a:t>변수명의 예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350"/>
              <a:buChar char="•"/>
            </a:pPr>
            <a:r>
              <a:rPr lang="en-US" sz="1350">
                <a:solidFill>
                  <a:srgbClr val="595959"/>
                </a:solidFill>
              </a:rPr>
              <a:t>a, a1, my_name, your_job, MyName, _private, __private_member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300"/>
              <a:buChar char="•"/>
            </a:pPr>
            <a:r>
              <a:rPr lang="en-US">
                <a:solidFill>
                  <a:srgbClr val="FF0000"/>
                </a:solidFill>
              </a:rPr>
              <a:t>※ 변수명이 될 수 없는 것들</a:t>
            </a:r>
            <a:endParaRPr/>
          </a:p>
          <a:p>
            <a:pPr indent="-228600" lvl="2" marL="114300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350"/>
              <a:buChar char="•"/>
            </a:pPr>
            <a:r>
              <a:rPr lang="en-US" sz="1350">
                <a:solidFill>
                  <a:srgbClr val="FF0000"/>
                </a:solidFill>
              </a:rPr>
              <a:t>1abc, @file, fil@e, %x </a:t>
            </a:r>
            <a:endParaRPr/>
          </a:p>
          <a:p>
            <a:pPr indent="-146555" lvl="0" marL="263776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46"/>
              <a:buFont typeface="Noto Sans Symbols"/>
              <a:buNone/>
            </a:pPr>
            <a:r>
              <a:t/>
            </a:r>
            <a:endParaRPr sz="1845">
              <a:latin typeface="Arial"/>
              <a:ea typeface="Arial"/>
              <a:cs typeface="Arial"/>
              <a:sym typeface="Arial"/>
            </a:endParaRPr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496" name="Google Shape;4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897" y="5212725"/>
            <a:ext cx="3420685" cy="142455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97" name="Google Shape;497;p3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alibri"/>
              <a:buNone/>
            </a:pPr>
            <a:r>
              <a:rPr lang="en-US" sz="2200"/>
              <a:t>변수명 만들기  </a:t>
            </a:r>
            <a:endParaRPr/>
          </a:p>
        </p:txBody>
      </p:sp>
      <p:sp>
        <p:nvSpPr>
          <p:cNvPr id="504" name="Google Shape;504;p3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Python이 가지고 있는 예약어는 변수로 사용할 수 없음.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아래는 현재 버전의 파이썬의 예약어를 출력한 화면.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아래 박스안에 있는 단어는 절대 변수명으로 사용할 수 없음.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잘못된 변수명 예시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99" y="2316925"/>
            <a:ext cx="8440615" cy="173177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/>
          <p:nvPr/>
        </p:nvSpPr>
        <p:spPr>
          <a:xfrm>
            <a:off x="628195" y="3071497"/>
            <a:ext cx="8370277" cy="49236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99" y="4558516"/>
            <a:ext cx="4009852" cy="138058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Python 자료형의 종류  </a:t>
            </a:r>
            <a:endParaRPr/>
          </a:p>
        </p:txBody>
      </p:sp>
      <p:sp>
        <p:nvSpPr>
          <p:cNvPr id="515" name="Google Shape;515;p3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/>
              <a:t> 수치형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int(정수), float(실수), complex(복소수)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/>
              <a:t>Boolean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bool(True/False)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en-US" sz="1800"/>
              <a:t>데이터 구조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-"/>
            </a:pPr>
            <a:r>
              <a:rPr lang="en-US" sz="1600"/>
              <a:t>str(문자열), list(리스트), tuple(튜플), set(집합), dict(사전)</a:t>
            </a:r>
            <a:endParaRPr/>
          </a:p>
          <a:p>
            <a:pPr indent="-1143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516" name="Google Shape;516;p3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/>
        </p:nvSpPr>
        <p:spPr>
          <a:xfrm>
            <a:off x="167901" y="-8120"/>
            <a:ext cx="2163454" cy="663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/>
          </a:p>
        </p:txBody>
      </p:sp>
      <p:sp>
        <p:nvSpPr>
          <p:cNvPr id="68" name="Google Shape;68;p4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graphicFrame>
        <p:nvGraphicFramePr>
          <p:cNvPr id="69" name="Google Shape;69;p4"/>
          <p:cNvGraphicFramePr/>
          <p:nvPr/>
        </p:nvGraphicFramePr>
        <p:xfrm>
          <a:off x="304800" y="1226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{4FAF53EB-E476-41FB-97F6-82786983DC52}</a:tableStyleId>
              </a:tblPr>
              <a:tblGrid>
                <a:gridCol w="1402075"/>
                <a:gridCol w="2876550"/>
                <a:gridCol w="1500850"/>
                <a:gridCol w="2777775"/>
              </a:tblGrid>
              <a:tr h="13153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소개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Guido van Rossum이 1991년에 처음 발표한 고수준 프로그래밍 언어 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인터프린터 언어로 코드의 가독성을 강조하는 특징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C++ 또는 Java와 같은 언어를 사용되는 것보다 적은 코드를 사용해서 표현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작고 큰 규모로 프로그램을 작성할 수 있도록 많은 라이브러리를 제공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동적 시스템 및 메모리 관리 기능을 갖추고 있으며, 객체 지향, 명령형, 함수형 프로그래밍 및 절차 스타일을 비롯한 여러 프로그래밍 패러다임을 지원</a:t>
                      </a:r>
                      <a:endParaRPr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7402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주요기능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수치해석, 데이터 분석 및 시각화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머신러닝 및 딥러닝 지원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 애플리케이션 프레임윅 지원</a:t>
                      </a:r>
                      <a:endParaRPr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대분류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SW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소분류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/>
                        <a:t>프로그래밍 언어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라이선스형태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Software Foundation License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사전설치 솔루션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5104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운영제제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Windows, macOS, Linux 등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최신버전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/>
                        <a:t>Python 3 : 3.6.3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/>
                        <a:t>Python 2 : 2.7.14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631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특징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 typing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객체의 멤버에 접근이 용이함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모듈, 클래스, 객체와 같은 언어의 요소가 내부에서 접근할 수 있고, 리플렉션을 이용한 기술 사용 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470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개발회사/커뮤니티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Software Foundation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784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/>
                        <a:t>공식  홈페이지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https://www.python.org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변수 할당 연산자</a:t>
            </a:r>
            <a:endParaRPr sz="2215"/>
          </a:p>
        </p:txBody>
      </p:sp>
      <p:sp>
        <p:nvSpPr>
          <p:cNvPr id="523" name="Google Shape;523;p4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type() 함수는 변수가 가지고 있는 자료형의 형태를 알려주는 역할을 합니다. </a:t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한가지 주의해야 할 점은</a:t>
            </a:r>
            <a:r>
              <a:rPr lang="en-US">
                <a:solidFill>
                  <a:srgbClr val="FF0000"/>
                </a:solidFill>
              </a:rPr>
              <a:t> = 은 변수에 값을 binding하는 할당 연산자</a:t>
            </a:r>
            <a:r>
              <a:rPr lang="en-US"/>
              <a:t>이지만, </a:t>
            </a:r>
            <a:r>
              <a:rPr lang="en-US">
                <a:solidFill>
                  <a:srgbClr val="FF0000"/>
                </a:solidFill>
              </a:rPr>
              <a:t>== 은 “같다＂라는 비교 연산자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524" name="Google Shape;5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44" y="2552368"/>
            <a:ext cx="2946720" cy="33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0"/>
          <p:cNvSpPr/>
          <p:nvPr/>
        </p:nvSpPr>
        <p:spPr>
          <a:xfrm>
            <a:off x="1253863" y="2411691"/>
            <a:ext cx="914400" cy="281354"/>
          </a:xfrm>
          <a:prstGeom prst="wedgeRectCallout">
            <a:avLst>
              <a:gd fmla="val -39015" name="adj1"/>
              <a:gd fmla="val 84318" name="adj2"/>
            </a:avLst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변수명</a:t>
            </a:r>
            <a:endParaRPr b="1" sz="221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2062755" y="2728385"/>
            <a:ext cx="211015" cy="2813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40"/>
          <p:cNvCxnSpPr/>
          <p:nvPr/>
        </p:nvCxnSpPr>
        <p:spPr>
          <a:xfrm flipH="1">
            <a:off x="2285895" y="2414966"/>
            <a:ext cx="1125415" cy="288477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40"/>
          <p:cNvSpPr txBox="1"/>
          <p:nvPr/>
        </p:nvSpPr>
        <p:spPr>
          <a:xfrm>
            <a:off x="3441562" y="2211074"/>
            <a:ext cx="1130438" cy="31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할당연산자</a:t>
            </a:r>
            <a:endParaRPr/>
          </a:p>
        </p:txBody>
      </p:sp>
      <p:sp>
        <p:nvSpPr>
          <p:cNvPr id="529" name="Google Shape;529;p4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연산자 사용하기  </a:t>
            </a:r>
            <a:endParaRPr/>
          </a:p>
        </p:txBody>
      </p:sp>
      <p:pic>
        <p:nvPicPr>
          <p:cNvPr id="536" name="Google Shape;5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458" y="1102588"/>
            <a:ext cx="3235569" cy="46090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7" name="Google Shape;537;p41"/>
          <p:cNvGraphicFramePr/>
          <p:nvPr/>
        </p:nvGraphicFramePr>
        <p:xfrm>
          <a:off x="3973780" y="1169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{5C6486EE-2EF0-41F5-9660-20A74853D868}</a:tableStyleId>
              </a:tblPr>
              <a:tblGrid>
                <a:gridCol w="864200"/>
                <a:gridCol w="2393175"/>
              </a:tblGrid>
              <a:tr h="42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Operator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Description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</a:tr>
              <a:tr h="42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%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나머지를 반환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</a:tr>
              <a:tr h="42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**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지수연산을 수행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</a:tr>
              <a:tr h="44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//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나눗셈의 소수점 이하는 제거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8700" marB="18700" marR="18700" marL="18700" anchor="ctr"/>
                </a:tc>
              </a:tr>
            </a:tbl>
          </a:graphicData>
        </a:graphic>
      </p:graphicFrame>
      <p:sp>
        <p:nvSpPr>
          <p:cNvPr id="538" name="Google Shape;538;p41"/>
          <p:cNvSpPr txBox="1"/>
          <p:nvPr/>
        </p:nvSpPr>
        <p:spPr>
          <a:xfrm>
            <a:off x="3969233" y="3115416"/>
            <a:ext cx="5051638" cy="317054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부동소수점 표현 오류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0.1은 정확하게 이진수로 표현 할 수 없기 때문에 근사값으로 사용한다. 그로 인하여 위에서 0.1 + 0.2 값이 우리가 생각했던 0.3이 출력되지 않는다.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10진수로 0.1은 2진수로 0.0001100110011001100……… 무한 소수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컴퓨터는 유한 자릿수로 실수를 표현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곧 </a:t>
            </a:r>
            <a:r>
              <a:rPr lang="en-US" sz="129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표현하지 못하는 자릿수가 존재하여 오차가 생김</a:t>
            </a:r>
            <a:endParaRPr sz="1292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6718" y="4027220"/>
            <a:ext cx="1600423" cy="37812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89" y="1011947"/>
            <a:ext cx="4523877" cy="46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화면 출력하기 (print)   </a:t>
            </a:r>
            <a:endParaRPr/>
          </a:p>
        </p:txBody>
      </p:sp>
      <p:pic>
        <p:nvPicPr>
          <p:cNvPr id="548" name="Google Shape;5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811" y="1301995"/>
            <a:ext cx="2295113" cy="269961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2"/>
          <p:cNvSpPr txBox="1"/>
          <p:nvPr/>
        </p:nvSpPr>
        <p:spPr>
          <a:xfrm>
            <a:off x="3707904" y="4458416"/>
            <a:ext cx="4642338" cy="3481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(“ 코드 blah, blah, blah”)  % (변수)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2"/>
          <p:cNvCxnSpPr>
            <a:stCxn id="548" idx="1"/>
          </p:cNvCxnSpPr>
          <p:nvPr/>
        </p:nvCxnSpPr>
        <p:spPr>
          <a:xfrm flipH="1">
            <a:off x="4439111" y="2651803"/>
            <a:ext cx="1520700" cy="1840800"/>
          </a:xfrm>
          <a:prstGeom prst="curvedConnector2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1" name="Google Shape;551;p42"/>
          <p:cNvSpPr txBox="1"/>
          <p:nvPr/>
        </p:nvSpPr>
        <p:spPr>
          <a:xfrm>
            <a:off x="4162845" y="1019158"/>
            <a:ext cx="1560042" cy="101566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첫번째 %d : year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두번째 %d : month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세번째 %d : day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네번째 %d : today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순으로 대입이 된다. 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2"/>
          <p:cNvSpPr/>
          <p:nvPr/>
        </p:nvSpPr>
        <p:spPr>
          <a:xfrm>
            <a:off x="1946580" y="5429535"/>
            <a:ext cx="3213817" cy="945481"/>
          </a:xfrm>
          <a:prstGeom prst="wedgeRoundRectCallout">
            <a:avLst>
              <a:gd fmla="val -56319" name="adj1"/>
              <a:gd fmla="val -115131" name="adj2"/>
              <a:gd fmla="val 16667" name="adj3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문자가 2개 이상으로 이루어진 문자열은 %s로 표현을 해야 합니다. </a:t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화면 출력하기 (format 사용하기)   </a:t>
            </a:r>
            <a:endParaRPr/>
          </a:p>
        </p:txBody>
      </p:sp>
      <p:sp>
        <p:nvSpPr>
          <p:cNvPr id="560" name="Google Shape;560;p43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문자열 포매팅 표현식 : 이전 장표에서 사용 했던 방식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파이썬이 개발된 이후부터 사용된 방식으로 이 형태는 C 언어의 printf 함수를 기반으로 합니다. 지금도 여전히 기존에 개발된 코드에서 쉽게 찾아 볼 수 있는 형태입니다.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문자열 포매팅 메서드 호출 : "{}...{}".format()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파이썬 2.6과 3.0에 새롭게 추가된 방법이며, 이 형태는 C#/.NET에서 제공되는 같은 이름을 가진 도구에서 일부 파생되었다고 합니다. 아래 예제를 통하여 사용법을 알아봅시다.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"{}.....{}"에서 ""으로 감싸여 있는 부분을 문자열이라고 합니다. 이 문자열에는 format이라는 출력을 담당하는 기능을 가졌습니다.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"{}.... {}".format(첫번째 위치, 두번째 위치)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아래 예제를 살펴봅시다.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{ }의 위치와 format() 안에 데이터의 순서대로 매핑이 되어 출력이 됩니다. 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더 자세한 내용은 진도를 진행하면서 알아보겠습니다.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561" name="Google Shape;5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1885" y="3812507"/>
            <a:ext cx="4616606" cy="1222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43"/>
          <p:cNvCxnSpPr/>
          <p:nvPr/>
        </p:nvCxnSpPr>
        <p:spPr>
          <a:xfrm rot="10800000">
            <a:off x="3666574" y="4679866"/>
            <a:ext cx="66469" cy="6646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3" name="Google Shape;563;p43"/>
          <p:cNvCxnSpPr/>
          <p:nvPr/>
        </p:nvCxnSpPr>
        <p:spPr>
          <a:xfrm rot="10800000">
            <a:off x="3932450" y="4679866"/>
            <a:ext cx="997034" cy="6646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4" name="Google Shape;564;p43"/>
          <p:cNvCxnSpPr/>
          <p:nvPr/>
        </p:nvCxnSpPr>
        <p:spPr>
          <a:xfrm rot="10800000">
            <a:off x="4331264" y="4676164"/>
            <a:ext cx="1974642" cy="66839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5" name="Google Shape;565;p43"/>
          <p:cNvCxnSpPr/>
          <p:nvPr/>
        </p:nvCxnSpPr>
        <p:spPr>
          <a:xfrm rot="10800000">
            <a:off x="4702459" y="4672461"/>
            <a:ext cx="2752844" cy="672094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566" name="Google Shape;566;p43"/>
          <p:cNvGraphicFramePr/>
          <p:nvPr/>
        </p:nvGraphicFramePr>
        <p:xfrm>
          <a:off x="3068354" y="52252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279525"/>
                <a:gridCol w="1279525"/>
                <a:gridCol w="1279525"/>
                <a:gridCol w="1279525"/>
              </a:tblGrid>
              <a:tr h="33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year</a:t>
                      </a:r>
                      <a:endParaRPr sz="13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month</a:t>
                      </a:r>
                      <a:endParaRPr sz="13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day</a:t>
                      </a:r>
                      <a:endParaRPr sz="13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today</a:t>
                      </a:r>
                      <a:endParaRPr sz="13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sp>
        <p:nvSpPr>
          <p:cNvPr id="567" name="Google Shape;567;p4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Boolean 연산자 </a:t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>
            <a:off x="1195754" y="1763708"/>
            <a:ext cx="7104185" cy="49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sp>
        <p:nvSpPr>
          <p:cNvPr id="574" name="Google Shape;574;p44"/>
          <p:cNvSpPr txBox="1"/>
          <p:nvPr/>
        </p:nvSpPr>
        <p:spPr>
          <a:xfrm>
            <a:off x="3054130" y="2745855"/>
            <a:ext cx="5944341" cy="27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 연산자는 Python에서만 사용하는 것이 아니라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모든 프로그래밍에서 매우 자주 사용합니다.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 연산자는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 있습니다.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연산자는 두 구문을 비교하거나 구문의 Boolean 값을 반대로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출력합니다.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비교 연산자와 마찬가지로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결과 값은 항상 Boolean 값을 출력합니다.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5" name="Google Shape;575;p44"/>
          <p:cNvGraphicFramePr/>
          <p:nvPr/>
        </p:nvGraphicFramePr>
        <p:xfrm>
          <a:off x="648106" y="1147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054250"/>
                <a:gridCol w="4277425"/>
                <a:gridCol w="1840725"/>
              </a:tblGrid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연산자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연산자 우선순위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두 구문 모두 참일 경우에는 True 아니면 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두 구문 중 하나라도 참인 경우 True 둘다 거짓이면 False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37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구문이 참이면 거짓, 거짓이면 참으로 값을 뒤집는다.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576" name="Google Shape;576;p44"/>
          <p:cNvSpPr txBox="1"/>
          <p:nvPr/>
        </p:nvSpPr>
        <p:spPr>
          <a:xfrm>
            <a:off x="661250" y="2745855"/>
            <a:ext cx="2392881" cy="39287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and True는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and False는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and True는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and False는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or True는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or False는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or True는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of False는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True는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False는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Boolean 연산자 </a:t>
            </a:r>
            <a:endParaRPr/>
          </a:p>
        </p:txBody>
      </p:sp>
      <p:sp>
        <p:nvSpPr>
          <p:cNvPr id="583" name="Google Shape;583;p4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연산자 예시</a:t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1195754" y="2092569"/>
            <a:ext cx="7104185" cy="49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graphicFrame>
        <p:nvGraphicFramePr>
          <p:cNvPr id="585" name="Google Shape;585;p45"/>
          <p:cNvGraphicFramePr/>
          <p:nvPr/>
        </p:nvGraphicFramePr>
        <p:xfrm>
          <a:off x="761268" y="1663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1180350"/>
                <a:gridCol w="2165675"/>
                <a:gridCol w="1536925"/>
                <a:gridCol w="1536925"/>
              </a:tblGrid>
              <a:tr h="40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연산자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예시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결과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==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같다면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1==2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395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1&gt;2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&gt;=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크거나 같다면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1&gt;=2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401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작으면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1&lt;2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395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&lt;=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작거나 같으면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1&lt;=2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  <a:tr h="395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!=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다르면 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!= 2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586" name="Google Shape;586;p4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Boolean 연산자 예제 실습 </a:t>
            </a:r>
            <a:endParaRPr/>
          </a:p>
        </p:txBody>
      </p:sp>
      <p:sp>
        <p:nvSpPr>
          <p:cNvPr id="593" name="Google Shape;593;p46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2588"/>
            <a:ext cx="5926728" cy="302455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연산자 우선순위 정리 </a:t>
            </a:r>
            <a:endParaRPr/>
          </a:p>
        </p:txBody>
      </p:sp>
      <p:pic>
        <p:nvPicPr>
          <p:cNvPr id="602" name="Google Shape;6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93" y="1046929"/>
            <a:ext cx="5512237" cy="51217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 txBox="1"/>
          <p:nvPr/>
        </p:nvSpPr>
        <p:spPr>
          <a:xfrm>
            <a:off x="5757647" y="1046929"/>
            <a:ext cx="3009014" cy="291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우선순위에서 낮은 순위로……</a:t>
            </a:r>
            <a:endParaRPr b="1"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47"/>
          <p:cNvCxnSpPr/>
          <p:nvPr/>
        </p:nvCxnSpPr>
        <p:spPr>
          <a:xfrm>
            <a:off x="5890585" y="1445742"/>
            <a:ext cx="0" cy="3522853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5" name="Google Shape;605;p4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48"/>
          <p:cNvGraphicFramePr/>
          <p:nvPr/>
        </p:nvGraphicFramePr>
        <p:xfrm>
          <a:off x="280870" y="10361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{7B7EA910-1FDE-4679-A086-4D029F294E69}</a:tableStyleId>
              </a:tblPr>
              <a:tblGrid>
                <a:gridCol w="4273425"/>
                <a:gridCol w="4273425"/>
              </a:tblGrid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함수</a:t>
                      </a:r>
                      <a:endParaRPr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설명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abs(x)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X의 절댓값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int(x)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x를 정수형으로 변환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float(x)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x를 실수형으로 변환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divmod(x, y)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(x // y, x % y) 출력 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pow(x, y)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x의 y승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max(iterable), min(iterable)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최댓값과 최솟값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  <a:tr h="337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sum(iterable)</a:t>
                      </a:r>
                      <a:endParaRPr sz="1400" u="none" cap="none" strike="noStrike"/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합을 계산</a:t>
                      </a:r>
                      <a:endParaRPr/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612" name="Google Shape;612;p4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수치 연산 함수</a:t>
            </a:r>
            <a:endParaRPr/>
          </a:p>
        </p:txBody>
      </p:sp>
      <p:pic>
        <p:nvPicPr>
          <p:cNvPr id="613" name="Google Shape;6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39" y="3797887"/>
            <a:ext cx="1345410" cy="27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8"/>
          <p:cNvSpPr txBox="1"/>
          <p:nvPr/>
        </p:nvSpPr>
        <p:spPr>
          <a:xfrm>
            <a:off x="1182085" y="3826742"/>
            <a:ext cx="604867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‘1’이라는 문자를 int형으로 변환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‘1’이라는 문자를 float형으로 변환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int형 값을 float형으로 변환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float형 값을 int형으로 변환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int형 값을 float형으로 변환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나머지와 몫 반환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제곱승 반환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쉬어가기</a:t>
            </a:r>
            <a:endParaRPr/>
          </a:p>
        </p:txBody>
      </p:sp>
      <p:sp>
        <p:nvSpPr>
          <p:cNvPr id="621" name="Google Shape;621;p49"/>
          <p:cNvSpPr txBox="1"/>
          <p:nvPr/>
        </p:nvSpPr>
        <p:spPr>
          <a:xfrm>
            <a:off x="525562" y="1484251"/>
            <a:ext cx="5838092" cy="4111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어느 아내가 프로그래머 남편에게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아내 : 우유 하나 사와. 아, 달걀 있으면 6개 사와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남편은 우유를 6개 사왔다.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아내는 물었다.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아내 : 왜 우유를 6개나 사왔어!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남편: 달걀이 있길래 6개 사왔지 </a:t>
            </a:r>
            <a:endParaRPr/>
          </a:p>
        </p:txBody>
      </p:sp>
      <p:sp>
        <p:nvSpPr>
          <p:cNvPr id="622" name="Google Shape;622;p49"/>
          <p:cNvSpPr txBox="1"/>
          <p:nvPr/>
        </p:nvSpPr>
        <p:spPr>
          <a:xfrm>
            <a:off x="5310188" y="1354599"/>
            <a:ext cx="2791695" cy="340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남편의 생각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달걀 있는가? 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우유 6개를 산다. 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달걀이 없다면 : 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우유 하나 사온다.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167900" y="-8120"/>
            <a:ext cx="619934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/>
          </a:p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388760" y="1478222"/>
            <a:ext cx="8470014" cy="45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Python은 1990년 처음 탄생한 이후에 많은 발전하였고, 버전 1의 주요 버전인 1.5에서 버전 2로 발전하면서 많은 새로운 개념과 기능이 추가되면서도 하위 호환성을 유지하였습니다.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버전의 잘못된 문제나 버리고 싶은 문제들도 호환성이라는 이름으로 유지하였지만, 버전 3은 기존 잘못되거나 비효율적인 것들을 정리하고 새롭게 시작한 버전입니다.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즉 버전 3부터는 하위 호환성을 유지하지 않습니다.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 버전에서 작성된 프로그램을 3버전에서 완벽히 실행할 수 없습니다.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버전도 2.7을 기준으로 더 이상 새로운 버전이 발표되지 않습니다.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보안 및 버그로 인하여 2.7.x 버전으로 업데이트는 진행되나, 기능상 업데이트는 없습니다.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 버전으로 버전이 계속 업데이트 되고 있다고 해서 버전 3으로만 권장할 수가 없습니다.    가장 대표적인 이유가 생태 환경입니다.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Python은 수 많은 외부 모듈과 함께 동작하는데 많은 모듈이 새로운 Python 버전을 지원하지 않았기 때문에 아직 기존의 많은 모듈이 Python 2를 기준으로 작성되어 있습니다.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현재는 많은 모듈들이 버전 3로 이식되어 있어 본 문서는 Python 3버전으로 Python을 시작 할 것을 권장합니다.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220980" y="1140903"/>
            <a:ext cx="77233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2와 Python 3 선택하기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제어문(if)</a:t>
            </a:r>
            <a:endParaRPr sz="2215"/>
          </a:p>
        </p:txBody>
      </p:sp>
      <p:sp>
        <p:nvSpPr>
          <p:cNvPr id="629" name="Google Shape;629;p50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if문</a:t>
            </a:r>
            <a:endParaRPr/>
          </a:p>
          <a:p>
            <a:pPr indent="-214312" lvl="1" marL="5572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Char char="-"/>
            </a:pPr>
            <a:r>
              <a:rPr lang="en-US"/>
              <a:t>if(만약) 조건이 참이라면, if 블록의 명령문을 실행</a:t>
            </a:r>
            <a:endParaRPr/>
          </a:p>
          <a:p>
            <a:pPr indent="0" lvl="1" marL="328613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</a:pPr>
            <a:r>
              <a:rPr lang="en-US"/>
              <a:t>             else(아니면) else블록의 명령문을 실행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이 때 else 조건절은 생략이 가능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•"/>
            </a:pPr>
            <a:r>
              <a:rPr lang="en-US"/>
              <a:t>문법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if 조건식1: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	문들1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elif 조건식2: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	문들2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    else: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	문들3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US"/>
              <a:t> </a:t>
            </a:r>
            <a:endParaRPr/>
          </a:p>
          <a:p>
            <a:pPr indent="-142875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630" name="Google Shape;630;p50"/>
          <p:cNvSpPr txBox="1"/>
          <p:nvPr/>
        </p:nvSpPr>
        <p:spPr>
          <a:xfrm>
            <a:off x="2291161" y="4430074"/>
            <a:ext cx="2392881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 🡪 else if의 줄인 말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0"/>
          <p:cNvSpPr txBox="1"/>
          <p:nvPr/>
        </p:nvSpPr>
        <p:spPr>
          <a:xfrm>
            <a:off x="2291160" y="3573829"/>
            <a:ext cx="4499253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조건식으로 끝난 문장은 : 를 붙여야 한다.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50"/>
          <p:cNvCxnSpPr>
            <a:stCxn id="631" idx="1"/>
          </p:cNvCxnSpPr>
          <p:nvPr/>
        </p:nvCxnSpPr>
        <p:spPr>
          <a:xfrm flipH="1">
            <a:off x="1692960" y="3747884"/>
            <a:ext cx="598200" cy="25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3" name="Google Shape;633;p5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pic>
        <p:nvPicPr>
          <p:cNvPr id="640" name="Google Shape;6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2631373"/>
            <a:ext cx="6365634" cy="140676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1"/>
          <p:cNvSpPr/>
          <p:nvPr/>
        </p:nvSpPr>
        <p:spPr>
          <a:xfrm>
            <a:off x="1146572" y="2627252"/>
            <a:ext cx="1125415" cy="492369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1"/>
          <p:cNvSpPr txBox="1"/>
          <p:nvPr/>
        </p:nvSpPr>
        <p:spPr>
          <a:xfrm>
            <a:off x="583865" y="1263835"/>
            <a:ext cx="6698500" cy="859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35&lt;40 이 부분은 앞선 실습에서 True 값이라는 것을 알고 있습니다..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True이기 때문에 if 구문 아래 들여쓰기 한 코드가 실행됩니다.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들여 쓴 코드를 </a:t>
            </a:r>
            <a:r>
              <a:rPr lang="en-US" sz="166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 블록이라 합니다.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1"/>
          <p:cNvSpPr/>
          <p:nvPr/>
        </p:nvSpPr>
        <p:spPr>
          <a:xfrm>
            <a:off x="794879" y="3194081"/>
            <a:ext cx="422031" cy="28135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51"/>
          <p:cNvCxnSpPr>
            <a:stCxn id="642" idx="2"/>
            <a:endCxn id="641" idx="3"/>
          </p:cNvCxnSpPr>
          <p:nvPr/>
        </p:nvCxnSpPr>
        <p:spPr>
          <a:xfrm flipH="1">
            <a:off x="2272015" y="2123494"/>
            <a:ext cx="1661100" cy="750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51"/>
          <p:cNvSpPr txBox="1"/>
          <p:nvPr/>
        </p:nvSpPr>
        <p:spPr>
          <a:xfrm>
            <a:off x="556465" y="4358693"/>
            <a:ext cx="8364897" cy="60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공백이지만 Python에서는 </a:t>
            </a:r>
            <a:r>
              <a:rPr lang="en-US" sz="166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코드 블록 </a:t>
            </a: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이라 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Python에서는 같은 깊이만큼(공백이나 탭공간) 들여 써진 구문은모두 같은 코드 블록.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51"/>
          <p:cNvCxnSpPr>
            <a:stCxn id="645" idx="0"/>
            <a:endCxn id="643" idx="2"/>
          </p:cNvCxnSpPr>
          <p:nvPr/>
        </p:nvCxnSpPr>
        <p:spPr>
          <a:xfrm rot="10800000">
            <a:off x="1006014" y="3475493"/>
            <a:ext cx="3732900" cy="883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7" name="Google Shape;647;p5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pic>
        <p:nvPicPr>
          <p:cNvPr id="654" name="Google Shape;6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615" y="1169057"/>
            <a:ext cx="5759766" cy="30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2"/>
          <p:cNvSpPr/>
          <p:nvPr/>
        </p:nvSpPr>
        <p:spPr>
          <a:xfrm>
            <a:off x="1277969" y="1767144"/>
            <a:ext cx="562708" cy="2813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2"/>
          <p:cNvSpPr/>
          <p:nvPr/>
        </p:nvSpPr>
        <p:spPr>
          <a:xfrm>
            <a:off x="1277969" y="2189175"/>
            <a:ext cx="562708" cy="2813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2"/>
          <p:cNvSpPr/>
          <p:nvPr/>
        </p:nvSpPr>
        <p:spPr>
          <a:xfrm>
            <a:off x="1277970" y="2681544"/>
            <a:ext cx="1055077" cy="2813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4187823" y="1245458"/>
            <a:ext cx="4646076" cy="3169266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일반적으로 네 개의 공백 문자를 사용하지만 강제는 아닙니다. 원한다면 들여쓰기 공간을 바꿀 수 있습니다.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Python은 모든 들여쓰기는 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일관되게 사용해야 합니다.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공백 두 개 들여쓰기를 사용하기로 했다면 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프로그램 전체에서 공백 두 개 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들여쓰기만 사용해야 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아니면 다음과 같은 에러….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공백은 tab이나 space 키를 사용하여 작성합니다.</a:t>
            </a:r>
            <a:endParaRPr/>
          </a:p>
        </p:txBody>
      </p:sp>
      <p:pic>
        <p:nvPicPr>
          <p:cNvPr id="659" name="Google Shape;6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08" y="4974385"/>
            <a:ext cx="5997191" cy="386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52"/>
          <p:cNvCxnSpPr>
            <a:stCxn id="655" idx="2"/>
          </p:cNvCxnSpPr>
          <p:nvPr/>
        </p:nvCxnSpPr>
        <p:spPr>
          <a:xfrm flipH="1">
            <a:off x="680023" y="2048498"/>
            <a:ext cx="879300" cy="165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1" name="Google Shape;661;p52"/>
          <p:cNvCxnSpPr/>
          <p:nvPr/>
        </p:nvCxnSpPr>
        <p:spPr>
          <a:xfrm flipH="1">
            <a:off x="785600" y="2403449"/>
            <a:ext cx="773723" cy="1297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2" name="Google Shape;662;p52"/>
          <p:cNvCxnSpPr/>
          <p:nvPr/>
        </p:nvCxnSpPr>
        <p:spPr>
          <a:xfrm flipH="1">
            <a:off x="785600" y="2963110"/>
            <a:ext cx="997008" cy="88086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52"/>
          <p:cNvSpPr/>
          <p:nvPr/>
        </p:nvSpPr>
        <p:spPr>
          <a:xfrm>
            <a:off x="185661" y="3907743"/>
            <a:ext cx="1305387" cy="42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공백문자</a:t>
            </a:r>
            <a:endParaRPr sz="2215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"/>
          <p:cNvSpPr txBox="1"/>
          <p:nvPr/>
        </p:nvSpPr>
        <p:spPr>
          <a:xfrm>
            <a:off x="317989" y="1125029"/>
            <a:ext cx="6400800" cy="184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statement1     #일관된 들여쓰기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statement2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statement3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statement4  </a:t>
            </a:r>
            <a:r>
              <a:rPr lang="en-US" sz="129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 일관되지 않은 들여쓰기(에러)</a:t>
            </a:r>
            <a:endParaRPr sz="1292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53"/>
          <p:cNvCxnSpPr/>
          <p:nvPr/>
        </p:nvCxnSpPr>
        <p:spPr>
          <a:xfrm>
            <a:off x="517396" y="1567870"/>
            <a:ext cx="0" cy="133802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72" name="Google Shape;672;p5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sp>
        <p:nvSpPr>
          <p:cNvPr id="673" name="Google Shape;673;p53"/>
          <p:cNvSpPr txBox="1"/>
          <p:nvPr/>
        </p:nvSpPr>
        <p:spPr>
          <a:xfrm>
            <a:off x="388327" y="3092900"/>
            <a:ext cx="7455877" cy="2094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 Python은 들여쓰기에 매우 민감한 언어입니다. 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Arial"/>
              <a:buAutoNum type="arabicPeriod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가장 바깥쪽에 있는 블록의 코드는 반드시 1열부터 시작</a:t>
            </a:r>
            <a:endParaRPr sz="147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Arial"/>
              <a:buAutoNum type="arabicPeriod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내부 블록은 같은 거리 만큼 들여 쓰여져야 합니다.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Arial"/>
              <a:buAutoNum type="arabicPeriod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블록의 끝은 들여쓰기가 끝나는 부분으로 간주합니다.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Arial"/>
              <a:buAutoNum type="arabicPeriod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tab과 space는 섞어서 쓰는 것은 좋지 않습니다.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Arial"/>
              <a:buAutoNum type="arabicPeriod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들여쓰기 간격은 일정하기만 하면 됩니다.</a:t>
            </a:r>
            <a:endParaRPr sz="147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341" y="1900215"/>
            <a:ext cx="6703676" cy="189913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sp>
        <p:nvSpPr>
          <p:cNvPr id="682" name="Google Shape;682;p54"/>
          <p:cNvSpPr txBox="1"/>
          <p:nvPr/>
        </p:nvSpPr>
        <p:spPr>
          <a:xfrm>
            <a:off x="2039081" y="1272555"/>
            <a:ext cx="3629520" cy="291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age라는 변수를 만들고 16이라는 상수를 할당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54"/>
          <p:cNvCxnSpPr>
            <a:stCxn id="682" idx="2"/>
          </p:cNvCxnSpPr>
          <p:nvPr/>
        </p:nvCxnSpPr>
        <p:spPr>
          <a:xfrm flipH="1">
            <a:off x="2461241" y="1563725"/>
            <a:ext cx="1392600" cy="477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4" name="Google Shape;684;p54"/>
          <p:cNvSpPr/>
          <p:nvPr/>
        </p:nvSpPr>
        <p:spPr>
          <a:xfrm>
            <a:off x="2461112" y="2251907"/>
            <a:ext cx="1055076" cy="305753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4059894" y="2040893"/>
            <a:ext cx="4113947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&gt;= 20은 True 일까요? False 일까요?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" name="Google Shape;686;p54"/>
          <p:cNvCxnSpPr>
            <a:stCxn id="685" idx="1"/>
            <a:endCxn id="684" idx="3"/>
          </p:cNvCxnSpPr>
          <p:nvPr/>
        </p:nvCxnSpPr>
        <p:spPr>
          <a:xfrm flipH="1">
            <a:off x="3516294" y="2214948"/>
            <a:ext cx="543600" cy="1899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7" name="Google Shape;687;p54"/>
          <p:cNvSpPr/>
          <p:nvPr/>
        </p:nvSpPr>
        <p:spPr>
          <a:xfrm>
            <a:off x="2179757" y="2557660"/>
            <a:ext cx="351692" cy="29212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4"/>
          <p:cNvSpPr/>
          <p:nvPr/>
        </p:nvSpPr>
        <p:spPr>
          <a:xfrm>
            <a:off x="401648" y="3799354"/>
            <a:ext cx="1305387" cy="42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공백문자</a:t>
            </a:r>
            <a:endParaRPr sz="2215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54"/>
          <p:cNvCxnSpPr>
            <a:stCxn id="688" idx="0"/>
          </p:cNvCxnSpPr>
          <p:nvPr/>
        </p:nvCxnSpPr>
        <p:spPr>
          <a:xfrm flipH="1" rot="10800000">
            <a:off x="1054342" y="2703754"/>
            <a:ext cx="1125300" cy="1095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54"/>
          <p:cNvSpPr txBox="1"/>
          <p:nvPr/>
        </p:nvSpPr>
        <p:spPr>
          <a:xfrm>
            <a:off x="256674" y="4366650"/>
            <a:ext cx="8712928" cy="77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Age&gt;=20이 True일 경우 if문은 공백문자로 들여쓰기 되어 있는 구문을 실행하지만 False일 경우 무시.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그리고 같은 블록으로 되어 있는 print (‘have a nice day’)를 실행.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4"/>
          <p:cNvSpPr/>
          <p:nvPr/>
        </p:nvSpPr>
        <p:spPr>
          <a:xfrm>
            <a:off x="2039080" y="2955292"/>
            <a:ext cx="2830390" cy="422031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4"/>
          <p:cNvSpPr txBox="1"/>
          <p:nvPr/>
        </p:nvSpPr>
        <p:spPr>
          <a:xfrm>
            <a:off x="4059894" y="3524158"/>
            <a:ext cx="4439939" cy="430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구문은 if문과 동일한 들여쓰기 때문에 If문 의 결과와 상관없이 무조건  실행 되게 되어 있다. </a:t>
            </a:r>
            <a:endParaRPr/>
          </a:p>
        </p:txBody>
      </p:sp>
      <p:sp>
        <p:nvSpPr>
          <p:cNvPr id="693" name="Google Shape;693;p5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21" y="1235526"/>
            <a:ext cx="6541479" cy="218049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sp>
        <p:nvSpPr>
          <p:cNvPr id="701" name="Google Shape;701;p55"/>
          <p:cNvSpPr/>
          <p:nvPr/>
        </p:nvSpPr>
        <p:spPr>
          <a:xfrm>
            <a:off x="2101160" y="1748172"/>
            <a:ext cx="351692" cy="292124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5"/>
          <p:cNvSpPr/>
          <p:nvPr/>
        </p:nvSpPr>
        <p:spPr>
          <a:xfrm>
            <a:off x="323051" y="2989867"/>
            <a:ext cx="1305387" cy="42609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5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공백문자</a:t>
            </a:r>
            <a:endParaRPr sz="2215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3" name="Google Shape;703;p55"/>
          <p:cNvCxnSpPr>
            <a:stCxn id="702" idx="0"/>
          </p:cNvCxnSpPr>
          <p:nvPr/>
        </p:nvCxnSpPr>
        <p:spPr>
          <a:xfrm flipH="1" rot="10800000">
            <a:off x="975745" y="1894267"/>
            <a:ext cx="1125300" cy="1095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" name="Google Shape;704;p55"/>
          <p:cNvSpPr/>
          <p:nvPr/>
        </p:nvSpPr>
        <p:spPr>
          <a:xfrm>
            <a:off x="2101160" y="2220264"/>
            <a:ext cx="351692" cy="273111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55"/>
          <p:cNvCxnSpPr>
            <a:stCxn id="702" idx="0"/>
          </p:cNvCxnSpPr>
          <p:nvPr/>
        </p:nvCxnSpPr>
        <p:spPr>
          <a:xfrm flipH="1" rot="10800000">
            <a:off x="975745" y="2431267"/>
            <a:ext cx="1125300" cy="558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6" name="Google Shape;706;p55"/>
          <p:cNvSpPr txBox="1"/>
          <p:nvPr/>
        </p:nvSpPr>
        <p:spPr>
          <a:xfrm>
            <a:off x="517396" y="3569031"/>
            <a:ext cx="8135490" cy="141237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구문은 이전 화면처럼 독립적으로 사용할 수 있지만, else 문과 함께 사용할 수 있습니다. else 아래에서 들여 써진 코드는 if 문이 거짓일 때 실행.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컴퓨터한테 명령을 내린다고 생각하고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“if구문이 참이라고 생각하면 if 아래 코드를 수행하게 하고, 아니면 else 아래 코드를 수행해!!”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생각하세요</a:t>
            </a:r>
            <a:endParaRPr/>
          </a:p>
        </p:txBody>
      </p:sp>
      <p:sp>
        <p:nvSpPr>
          <p:cNvPr id="707" name="Google Shape;707;p5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pic>
        <p:nvPicPr>
          <p:cNvPr id="714" name="Google Shape;71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89" y="1102588"/>
            <a:ext cx="7384498" cy="225083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6"/>
          <p:cNvSpPr txBox="1"/>
          <p:nvPr/>
        </p:nvSpPr>
        <p:spPr>
          <a:xfrm>
            <a:off x="317989" y="3429000"/>
            <a:ext cx="8697615" cy="10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“아니라면 만약”이라는 의미의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else if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줄인 elif를 사용하면 조건을 여러 개를 사용할 수 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If나 else처럼 elif 구문 역시 조건이 True일 때 실행할 코드는 구문 바로 아래 들여쓰기가 되어 있는 구문이 실행.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pic>
        <p:nvPicPr>
          <p:cNvPr id="723" name="Google Shape;72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90" y="1046837"/>
            <a:ext cx="7384498" cy="225083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7"/>
          <p:cNvSpPr/>
          <p:nvPr/>
        </p:nvSpPr>
        <p:spPr>
          <a:xfrm>
            <a:off x="317989" y="2101914"/>
            <a:ext cx="6893169" cy="4220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7"/>
          <p:cNvSpPr txBox="1"/>
          <p:nvPr/>
        </p:nvSpPr>
        <p:spPr>
          <a:xfrm>
            <a:off x="388329" y="3297669"/>
            <a:ext cx="7384498" cy="10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Else 아래 코드는 위의 if와 elif 구문이 false로 평가될 때만 실행됩니다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만약 if나 elif의 어느 조건이라도 true로 평가되면 남은 elif나 else 블록은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경우라도 절대 실행되지 않는다.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07" y="1434933"/>
            <a:ext cx="8332700" cy="281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if문과 코드 블록 </a:t>
            </a:r>
            <a:endParaRPr/>
          </a:p>
        </p:txBody>
      </p:sp>
      <p:sp>
        <p:nvSpPr>
          <p:cNvPr id="734" name="Google Shape;734;p58"/>
          <p:cNvSpPr/>
          <p:nvPr/>
        </p:nvSpPr>
        <p:spPr>
          <a:xfrm>
            <a:off x="1191186" y="1786625"/>
            <a:ext cx="773723" cy="211015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8"/>
          <p:cNvSpPr txBox="1"/>
          <p:nvPr/>
        </p:nvSpPr>
        <p:spPr>
          <a:xfrm>
            <a:off x="1780270" y="1083241"/>
            <a:ext cx="6752492" cy="31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구문이 참이라면 아래 블록이 실행되고 그 밑의 if문 블록의 구문들은 무시</a:t>
            </a:r>
            <a:endParaRPr/>
          </a:p>
        </p:txBody>
      </p:sp>
      <p:cxnSp>
        <p:nvCxnSpPr>
          <p:cNvPr id="736" name="Google Shape;736;p58"/>
          <p:cNvCxnSpPr>
            <a:stCxn id="735" idx="2"/>
          </p:cNvCxnSpPr>
          <p:nvPr/>
        </p:nvCxnSpPr>
        <p:spPr>
          <a:xfrm flipH="1">
            <a:off x="1753916" y="1402880"/>
            <a:ext cx="3402600" cy="3837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7" name="Google Shape;737;p58"/>
          <p:cNvSpPr/>
          <p:nvPr/>
        </p:nvSpPr>
        <p:spPr>
          <a:xfrm>
            <a:off x="839493" y="1747443"/>
            <a:ext cx="7455877" cy="1656966"/>
          </a:xfrm>
          <a:prstGeom prst="rect">
            <a:avLst/>
          </a:prstGeom>
          <a:noFill/>
          <a:ln cap="flat" cmpd="sng" w="15875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8"/>
          <p:cNvSpPr txBox="1"/>
          <p:nvPr/>
        </p:nvSpPr>
        <p:spPr>
          <a:xfrm>
            <a:off x="833428" y="4287652"/>
            <a:ext cx="6752492" cy="10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파란색 박스가 if문 블록입니다.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맨 아래 print문은 if문하고 전혀 상관없습니다.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If문의 시작과 끝을 꼭 이해하셔야 합니다. </a:t>
            </a:r>
            <a:endParaRPr sz="147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if문 연습</a:t>
            </a:r>
            <a:endParaRPr/>
          </a:p>
        </p:txBody>
      </p:sp>
      <p:sp>
        <p:nvSpPr>
          <p:cNvPr id="746" name="Google Shape;746;p59"/>
          <p:cNvSpPr txBox="1"/>
          <p:nvPr/>
        </p:nvSpPr>
        <p:spPr>
          <a:xfrm>
            <a:off x="384458" y="1169057"/>
            <a:ext cx="7174523" cy="3458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Q. 조건문을 만들어 보는 연습을 해보겠습니다.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Distance라는 변수에는 상수 값이 들어갈 예정입니다.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distance가 3km이하로 작다면 “걸어가세요” 라고 말하고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3km보다 멀고 10km보다 작다면 “버스타세요”라고 말해야 합니다.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만약 10km이상 간다면 “택시 타세요”라고 답할수 있는 조건문을 만들어 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봅시다.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그리고 조건문과 상관없이 마지막에 “수고하셨습니다.”라고 출력하세요.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458" y="4655782"/>
            <a:ext cx="3376246" cy="18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/>
        </p:nvSpPr>
        <p:spPr>
          <a:xfrm>
            <a:off x="167901" y="-8120"/>
            <a:ext cx="216345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2. 기능요약</a:t>
            </a:r>
            <a:endParaRPr/>
          </a:p>
        </p:txBody>
      </p:sp>
      <p:sp>
        <p:nvSpPr>
          <p:cNvPr id="83" name="Google Shape;83;p6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220980" y="1176218"/>
            <a:ext cx="864108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확장성이 뛰어나고, 유지 및 관리하기가 용이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언어를 학습하기 쉽고, 가독성이 우수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처리, 람다 함수 지원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기능을 제공하는 라이브러리 제공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수치해석, 기계학습 지원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numpy, scipy, scikit-learn, pandas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지원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Tensorflow, Theano, Kears, Pytorch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시각화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matplotlib, seaborn, bokeh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Framework 지원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Django, Flask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프로그래밍 지원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PyQt, wxpython, PyGTK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203" y="3182323"/>
            <a:ext cx="1715112" cy="74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9313" y="2662819"/>
            <a:ext cx="2251352" cy="87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6011" y="4651543"/>
            <a:ext cx="1767999" cy="73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6910" y="3924198"/>
            <a:ext cx="31051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3918" y="4843733"/>
            <a:ext cx="2022141" cy="4275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"/>
          <p:cNvSpPr txBox="1"/>
          <p:nvPr/>
        </p:nvSpPr>
        <p:spPr>
          <a:xfrm>
            <a:off x="5349075" y="5444455"/>
            <a:ext cx="31774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&lt;다양한 기능을 지원하는 라이브러리&gt;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range() 함수</a:t>
            </a:r>
            <a:endParaRPr/>
          </a:p>
        </p:txBody>
      </p:sp>
      <p:sp>
        <p:nvSpPr>
          <p:cNvPr id="755" name="Google Shape;755;p60"/>
          <p:cNvSpPr txBox="1"/>
          <p:nvPr/>
        </p:nvSpPr>
        <p:spPr>
          <a:xfrm>
            <a:off x="288715" y="1029831"/>
            <a:ext cx="8537296" cy="2094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내장 함수인 range() 함수는 숫자로 이루어진 값을 만든다.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문과 같이 사용한다. range() 함수는 한 개에서 세 개까지의 인수를 받을 수 있다.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range(x)와 같이 인수가 주어져 있을 경우, 0부터 x보다 작은 수까지의 리스트를 1간격으로 생성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range(x, y)인 경우 x부터 y보다 작은 값으로 생성한다.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range(x, y, s)인 경우 range(x, y)와 같지만 간격을 s로 하여 값을 생성한다. </a:t>
            </a:r>
            <a:endParaRPr/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2897249"/>
            <a:ext cx="2602523" cy="146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111" y="2967588"/>
            <a:ext cx="2672862" cy="114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865" y="4781651"/>
            <a:ext cx="3094892" cy="172984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0"/>
          <p:cNvSpPr txBox="1"/>
          <p:nvPr/>
        </p:nvSpPr>
        <p:spPr>
          <a:xfrm>
            <a:off x="3963125" y="4815576"/>
            <a:ext cx="3657600" cy="1193981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문을 통해서 range로 생성된  리스트 값을 순환하여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값을 출력한다.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1"/>
          <p:cNvSpPr txBox="1"/>
          <p:nvPr/>
        </p:nvSpPr>
        <p:spPr>
          <a:xfrm>
            <a:off x="288715" y="1029831"/>
            <a:ext cx="8537296" cy="4779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문을 반복문이라고 한다. 가장 많이 사용하며, 형식은 아래와 같다.  </a:t>
            </a:r>
            <a:endParaRPr/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&lt;object&gt;는 sequence형 데이터여야 한다. &lt;object&gt;의 각 항목은 &lt;target&gt;에 치환되어 &lt;statment1&gt; 이나 &lt;statement2&gt;를 실행한다.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반복의 횟수는 &lt;object&gt;의 크기가 된다.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문의 내부 블록에서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continue를 만나면 시작부분</a:t>
            </a: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이동,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break를 만나면 for문의 내부 블록을 종료</a:t>
            </a:r>
            <a:endParaRPr sz="147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for를 사용할 수 있는 객체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문자열, 리스트, 튜플, 사전, range, 반복이 가능한 객체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98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6333426" y="3996779"/>
            <a:ext cx="2293178" cy="285159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 cap="flat" cmpd="sng" w="9525">
            <a:solidFill>
              <a:srgbClr val="8EB4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for 문</a:t>
            </a:r>
            <a:endParaRPr/>
          </a:p>
        </p:txBody>
      </p:sp>
      <p:sp>
        <p:nvSpPr>
          <p:cNvPr id="769" name="Google Shape;769;p61"/>
          <p:cNvSpPr txBox="1"/>
          <p:nvPr/>
        </p:nvSpPr>
        <p:spPr>
          <a:xfrm>
            <a:off x="716803" y="1567871"/>
            <a:ext cx="2459350" cy="142109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&lt;target&gt; in &lt;object&gt; 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&lt;statement1&gt;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&lt;statement2&gt; 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1"/>
          <p:cNvSpPr txBox="1"/>
          <p:nvPr/>
        </p:nvSpPr>
        <p:spPr>
          <a:xfrm>
            <a:off x="5834909" y="3894283"/>
            <a:ext cx="997034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x in [...]:</a:t>
            </a:r>
            <a:endParaRPr/>
          </a:p>
        </p:txBody>
      </p:sp>
      <p:sp>
        <p:nvSpPr>
          <p:cNvPr id="771" name="Google Shape;771;p61"/>
          <p:cNvSpPr txBox="1"/>
          <p:nvPr/>
        </p:nvSpPr>
        <p:spPr>
          <a:xfrm>
            <a:off x="6333426" y="4511426"/>
            <a:ext cx="997034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endParaRPr/>
          </a:p>
        </p:txBody>
      </p:sp>
      <p:sp>
        <p:nvSpPr>
          <p:cNvPr id="772" name="Google Shape;772;p61"/>
          <p:cNvSpPr txBox="1"/>
          <p:nvPr/>
        </p:nvSpPr>
        <p:spPr>
          <a:xfrm>
            <a:off x="6333426" y="4949846"/>
            <a:ext cx="997034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/>
          </a:p>
        </p:txBody>
      </p:sp>
      <p:sp>
        <p:nvSpPr>
          <p:cNvPr id="773" name="Google Shape;773;p61"/>
          <p:cNvSpPr txBox="1"/>
          <p:nvPr/>
        </p:nvSpPr>
        <p:spPr>
          <a:xfrm>
            <a:off x="5834909" y="5435890"/>
            <a:ext cx="997034" cy="46166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..........</a:t>
            </a:r>
            <a:endParaRPr/>
          </a:p>
        </p:txBody>
      </p:sp>
      <p:sp>
        <p:nvSpPr>
          <p:cNvPr id="774" name="Google Shape;774;p61"/>
          <p:cNvSpPr txBox="1"/>
          <p:nvPr/>
        </p:nvSpPr>
        <p:spPr>
          <a:xfrm>
            <a:off x="5834909" y="6121951"/>
            <a:ext cx="997034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소스...</a:t>
            </a:r>
            <a:endParaRPr/>
          </a:p>
        </p:txBody>
      </p:sp>
      <p:sp>
        <p:nvSpPr>
          <p:cNvPr id="775" name="Google Shape;775;p61"/>
          <p:cNvSpPr txBox="1"/>
          <p:nvPr/>
        </p:nvSpPr>
        <p:spPr>
          <a:xfrm>
            <a:off x="5834909" y="3493219"/>
            <a:ext cx="997034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이전 소스...</a:t>
            </a:r>
            <a:endParaRPr/>
          </a:p>
        </p:txBody>
      </p:sp>
      <p:cxnSp>
        <p:nvCxnSpPr>
          <p:cNvPr id="776" name="Google Shape;776;p61"/>
          <p:cNvCxnSpPr>
            <a:stCxn id="771" idx="3"/>
            <a:endCxn id="770" idx="3"/>
          </p:cNvCxnSpPr>
          <p:nvPr/>
        </p:nvCxnSpPr>
        <p:spPr>
          <a:xfrm rot="10800000">
            <a:off x="6831860" y="4048281"/>
            <a:ext cx="498600" cy="637200"/>
          </a:xfrm>
          <a:prstGeom prst="bentConnector3">
            <a:avLst>
              <a:gd fmla="val -45848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7" name="Google Shape;777;p61"/>
          <p:cNvCxnSpPr>
            <a:stCxn id="770" idx="1"/>
            <a:endCxn id="773" idx="1"/>
          </p:cNvCxnSpPr>
          <p:nvPr/>
        </p:nvCxnSpPr>
        <p:spPr>
          <a:xfrm>
            <a:off x="5834909" y="4048172"/>
            <a:ext cx="600" cy="1618500"/>
          </a:xfrm>
          <a:prstGeom prst="bentConnector3">
            <a:avLst>
              <a:gd fmla="val -35983333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8" name="Google Shape;778;p61"/>
          <p:cNvCxnSpPr>
            <a:stCxn id="772" idx="3"/>
            <a:endCxn id="774" idx="3"/>
          </p:cNvCxnSpPr>
          <p:nvPr/>
        </p:nvCxnSpPr>
        <p:spPr>
          <a:xfrm flipH="1">
            <a:off x="6831860" y="5123901"/>
            <a:ext cx="498600" cy="1128900"/>
          </a:xfrm>
          <a:prstGeom prst="bentConnector3">
            <a:avLst>
              <a:gd fmla="val -45848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9" name="Google Shape;779;p61"/>
          <p:cNvSpPr txBox="1"/>
          <p:nvPr/>
        </p:nvSpPr>
        <p:spPr>
          <a:xfrm>
            <a:off x="2664468" y="5878424"/>
            <a:ext cx="2839239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반복이 정상적으로 종료되면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7311047" y="4628390"/>
            <a:ext cx="184800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continue를 만나면</a:t>
            </a:r>
            <a:endParaRPr/>
          </a:p>
        </p:txBody>
      </p:sp>
      <p:sp>
        <p:nvSpPr>
          <p:cNvPr id="781" name="Google Shape;781;p61"/>
          <p:cNvSpPr txBox="1"/>
          <p:nvPr/>
        </p:nvSpPr>
        <p:spPr>
          <a:xfrm>
            <a:off x="7513226" y="5100908"/>
            <a:ext cx="1573251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break를 만나면</a:t>
            </a: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2607503" y="1699045"/>
            <a:ext cx="1678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1059309" y="2337395"/>
            <a:ext cx="167841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1"/>
          <p:cNvSpPr txBox="1"/>
          <p:nvPr/>
        </p:nvSpPr>
        <p:spPr>
          <a:xfrm>
            <a:off x="3197491" y="1699046"/>
            <a:ext cx="282801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조건문 뒤에는 : 를 잊지 말자</a:t>
            </a:r>
            <a:endParaRPr/>
          </a:p>
        </p:txBody>
      </p:sp>
      <p:sp>
        <p:nvSpPr>
          <p:cNvPr id="785" name="Google Shape;785;p6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20"/>
              <a:buFont typeface="Calibri"/>
              <a:buNone/>
            </a:pPr>
            <a:r>
              <a:rPr lang="en-US" sz="2220"/>
              <a:t>for 문 (continue, break)</a:t>
            </a:r>
            <a:endParaRPr sz="2220"/>
          </a:p>
        </p:txBody>
      </p:sp>
      <p:sp>
        <p:nvSpPr>
          <p:cNvPr id="792" name="Google Shape;792;p62"/>
          <p:cNvSpPr txBox="1"/>
          <p:nvPr/>
        </p:nvSpPr>
        <p:spPr>
          <a:xfrm>
            <a:off x="3972772" y="1818930"/>
            <a:ext cx="3704860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숫자에서 2의 배수이고, 동시에 3의 배수인 수만 출력</a:t>
            </a:r>
            <a:endParaRPr/>
          </a:p>
        </p:txBody>
      </p:sp>
      <p:sp>
        <p:nvSpPr>
          <p:cNvPr id="793" name="Google Shape;793;p62"/>
          <p:cNvSpPr txBox="1"/>
          <p:nvPr/>
        </p:nvSpPr>
        <p:spPr>
          <a:xfrm>
            <a:off x="2048621" y="1423810"/>
            <a:ext cx="183415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1~12사이의 숫자를  순환</a:t>
            </a:r>
            <a:endParaRPr/>
          </a:p>
        </p:txBody>
      </p:sp>
      <p:sp>
        <p:nvSpPr>
          <p:cNvPr id="794" name="Google Shape;794;p62"/>
          <p:cNvSpPr txBox="1"/>
          <p:nvPr/>
        </p:nvSpPr>
        <p:spPr>
          <a:xfrm>
            <a:off x="3972772" y="2175224"/>
            <a:ext cx="2752228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구문을 만나면 내부 블록은 종료.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5" y="1671757"/>
            <a:ext cx="3388907" cy="167831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2"/>
          <p:cNvSpPr txBox="1"/>
          <p:nvPr/>
        </p:nvSpPr>
        <p:spPr>
          <a:xfrm>
            <a:off x="3116781" y="2807573"/>
            <a:ext cx="5605574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구문으로 정상적으로 종료가 되지 않았기 때문에 else문은 실행되지 않는다.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2"/>
          <p:cNvSpPr txBox="1"/>
          <p:nvPr/>
        </p:nvSpPr>
        <p:spPr>
          <a:xfrm>
            <a:off x="588594" y="3452284"/>
            <a:ext cx="1103187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결과는 6 출력</a:t>
            </a:r>
            <a:endParaRPr/>
          </a:p>
        </p:txBody>
      </p:sp>
      <p:pic>
        <p:nvPicPr>
          <p:cNvPr id="798" name="Google Shape;79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865" y="4110137"/>
            <a:ext cx="3919685" cy="191178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2"/>
          <p:cNvSpPr txBox="1"/>
          <p:nvPr/>
        </p:nvSpPr>
        <p:spPr>
          <a:xfrm>
            <a:off x="3891186" y="4504312"/>
            <a:ext cx="3303837" cy="46166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 구문을 만나면 시작 부분으로 이동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곧 continue 밑의 로직은 실행되지 않는다.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62"/>
          <p:cNvCxnSpPr/>
          <p:nvPr/>
        </p:nvCxnSpPr>
        <p:spPr>
          <a:xfrm>
            <a:off x="279138" y="3976569"/>
            <a:ext cx="841393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1" name="Google Shape;801;p62"/>
          <p:cNvCxnSpPr/>
          <p:nvPr/>
        </p:nvCxnSpPr>
        <p:spPr>
          <a:xfrm rot="10800000">
            <a:off x="1350818" y="4280985"/>
            <a:ext cx="598200" cy="446700"/>
          </a:xfrm>
          <a:prstGeom prst="curvedConnector3">
            <a:avLst>
              <a:gd fmla="val 132096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2" name="Google Shape;802;p62"/>
          <p:cNvSpPr txBox="1"/>
          <p:nvPr/>
        </p:nvSpPr>
        <p:spPr>
          <a:xfrm>
            <a:off x="3145473" y="5263115"/>
            <a:ext cx="3303837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break문처럼 강제 종료가 되지 않았기 때문에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정상적으로 else 구문이 실행된다.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문제 및 숙제</a:t>
            </a:r>
            <a:endParaRPr/>
          </a:p>
        </p:txBody>
      </p:sp>
      <p:pic>
        <p:nvPicPr>
          <p:cNvPr id="810" name="Google Shape;8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38" y="1102588"/>
            <a:ext cx="3341573" cy="93056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3"/>
          <p:cNvSpPr txBox="1"/>
          <p:nvPr/>
        </p:nvSpPr>
        <p:spPr>
          <a:xfrm>
            <a:off x="384458" y="1900215"/>
            <a:ext cx="6799234" cy="120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range함수와 for 구문을 사용하여 1~100까지 숫자를 출력되는 소스이다.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여기에 조건을 걸어서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2의 배수를 출력한다. 단 5의 배수 일때는 출력을 하지 않는다. </a:t>
            </a:r>
            <a:endParaRPr/>
          </a:p>
        </p:txBody>
      </p:sp>
      <p:sp>
        <p:nvSpPr>
          <p:cNvPr id="812" name="Google Shape;812;p6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while 문</a:t>
            </a:r>
            <a:endParaRPr/>
          </a:p>
        </p:txBody>
      </p:sp>
      <p:sp>
        <p:nvSpPr>
          <p:cNvPr id="819" name="Google Shape;819;p64"/>
          <p:cNvSpPr txBox="1"/>
          <p:nvPr/>
        </p:nvSpPr>
        <p:spPr>
          <a:xfrm>
            <a:off x="278254" y="1036119"/>
            <a:ext cx="8546873" cy="349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문보다 일반적인 반복문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시작 부분의 &lt;condition&gt;을 검사해서 결과가 True 이면 내부 블록이 반복적으로 실행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블록은 &lt;condition&gt;이 False일 때 while문을 빠져나올 때 실행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break로 빠져나올 때는 else 블록은 실행되지 않는다. </a:t>
            </a:r>
            <a:endParaRPr/>
          </a:p>
          <a:p>
            <a:pPr indent="-158239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&lt;condition&gt; 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&lt;statement&gt;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&lt;statement&gt;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4"/>
          <p:cNvSpPr/>
          <p:nvPr/>
        </p:nvSpPr>
        <p:spPr>
          <a:xfrm>
            <a:off x="3907311" y="3446105"/>
            <a:ext cx="2643745" cy="249758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 cap="flat" cmpd="sng" w="9525">
            <a:solidFill>
              <a:srgbClr val="8EB4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4"/>
          <p:cNvSpPr txBox="1"/>
          <p:nvPr/>
        </p:nvSpPr>
        <p:spPr>
          <a:xfrm>
            <a:off x="3408794" y="3343610"/>
            <a:ext cx="1096737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condition:</a:t>
            </a:r>
            <a:endParaRPr/>
          </a:p>
        </p:txBody>
      </p:sp>
      <p:sp>
        <p:nvSpPr>
          <p:cNvPr id="822" name="Google Shape;822;p64"/>
          <p:cNvSpPr txBox="1"/>
          <p:nvPr/>
        </p:nvSpPr>
        <p:spPr>
          <a:xfrm>
            <a:off x="3907311" y="3960752"/>
            <a:ext cx="997034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</a:t>
            </a:r>
            <a:endParaRPr/>
          </a:p>
        </p:txBody>
      </p:sp>
      <p:sp>
        <p:nvSpPr>
          <p:cNvPr id="823" name="Google Shape;823;p64"/>
          <p:cNvSpPr txBox="1"/>
          <p:nvPr/>
        </p:nvSpPr>
        <p:spPr>
          <a:xfrm>
            <a:off x="3907311" y="4399172"/>
            <a:ext cx="997034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/>
          </a:p>
        </p:txBody>
      </p:sp>
      <p:sp>
        <p:nvSpPr>
          <p:cNvPr id="824" name="Google Shape;824;p64"/>
          <p:cNvSpPr txBox="1"/>
          <p:nvPr/>
        </p:nvSpPr>
        <p:spPr>
          <a:xfrm>
            <a:off x="3408794" y="4885216"/>
            <a:ext cx="997034" cy="43088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..........</a:t>
            </a:r>
            <a:endParaRPr/>
          </a:p>
        </p:txBody>
      </p:sp>
      <p:sp>
        <p:nvSpPr>
          <p:cNvPr id="825" name="Google Shape;825;p64"/>
          <p:cNvSpPr txBox="1"/>
          <p:nvPr/>
        </p:nvSpPr>
        <p:spPr>
          <a:xfrm>
            <a:off x="3408794" y="5571278"/>
            <a:ext cx="997034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소스...</a:t>
            </a:r>
            <a:endParaRPr/>
          </a:p>
        </p:txBody>
      </p:sp>
      <p:sp>
        <p:nvSpPr>
          <p:cNvPr id="826" name="Google Shape;826;p64"/>
          <p:cNvSpPr txBox="1"/>
          <p:nvPr/>
        </p:nvSpPr>
        <p:spPr>
          <a:xfrm>
            <a:off x="3408794" y="2942546"/>
            <a:ext cx="997034" cy="2616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이전 소스...</a:t>
            </a:r>
            <a:endParaRPr/>
          </a:p>
        </p:txBody>
      </p:sp>
      <p:cxnSp>
        <p:nvCxnSpPr>
          <p:cNvPr id="827" name="Google Shape;827;p64"/>
          <p:cNvCxnSpPr>
            <a:stCxn id="822" idx="3"/>
            <a:endCxn id="821" idx="3"/>
          </p:cNvCxnSpPr>
          <p:nvPr/>
        </p:nvCxnSpPr>
        <p:spPr>
          <a:xfrm rot="10800000">
            <a:off x="4505645" y="3474457"/>
            <a:ext cx="398700" cy="617100"/>
          </a:xfrm>
          <a:prstGeom prst="bentConnector3">
            <a:avLst>
              <a:gd fmla="val -57336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8" name="Google Shape;828;p64"/>
          <p:cNvCxnSpPr>
            <a:stCxn id="821" idx="1"/>
            <a:endCxn id="824" idx="1"/>
          </p:cNvCxnSpPr>
          <p:nvPr/>
        </p:nvCxnSpPr>
        <p:spPr>
          <a:xfrm>
            <a:off x="3408794" y="3474415"/>
            <a:ext cx="600" cy="1626300"/>
          </a:xfrm>
          <a:prstGeom prst="bentConnector3">
            <a:avLst>
              <a:gd fmla="val -35983333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29" name="Google Shape;829;p64"/>
          <p:cNvCxnSpPr>
            <a:stCxn id="823" idx="3"/>
            <a:endCxn id="825" idx="3"/>
          </p:cNvCxnSpPr>
          <p:nvPr/>
        </p:nvCxnSpPr>
        <p:spPr>
          <a:xfrm flipH="1">
            <a:off x="4405745" y="4529977"/>
            <a:ext cx="498600" cy="1172100"/>
          </a:xfrm>
          <a:prstGeom prst="bentConnector3">
            <a:avLst>
              <a:gd fmla="val -45848" name="adj1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30" name="Google Shape;830;p64"/>
          <p:cNvSpPr txBox="1"/>
          <p:nvPr/>
        </p:nvSpPr>
        <p:spPr>
          <a:xfrm>
            <a:off x="4884931" y="4077716"/>
            <a:ext cx="12843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continue를 만나면</a:t>
            </a:r>
            <a:endParaRPr/>
          </a:p>
        </p:txBody>
      </p:sp>
      <p:sp>
        <p:nvSpPr>
          <p:cNvPr id="831" name="Google Shape;831;p64"/>
          <p:cNvSpPr txBox="1"/>
          <p:nvPr/>
        </p:nvSpPr>
        <p:spPr>
          <a:xfrm>
            <a:off x="5087110" y="4550235"/>
            <a:ext cx="11063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break를 만나면</a:t>
            </a:r>
            <a:endParaRPr/>
          </a:p>
        </p:txBody>
      </p:sp>
      <p:sp>
        <p:nvSpPr>
          <p:cNvPr id="832" name="Google Shape;832;p64"/>
          <p:cNvSpPr txBox="1"/>
          <p:nvPr/>
        </p:nvSpPr>
        <p:spPr>
          <a:xfrm>
            <a:off x="1780305" y="4835032"/>
            <a:ext cx="14927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condition이 거짓이면 </a:t>
            </a:r>
            <a:endParaRPr/>
          </a:p>
        </p:txBody>
      </p:sp>
      <p:sp>
        <p:nvSpPr>
          <p:cNvPr id="833" name="Google Shape;833;p64"/>
          <p:cNvSpPr/>
          <p:nvPr/>
        </p:nvSpPr>
        <p:spPr>
          <a:xfrm>
            <a:off x="1979712" y="2998829"/>
            <a:ext cx="167841" cy="22574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while 문</a:t>
            </a:r>
            <a:endParaRPr/>
          </a:p>
        </p:txBody>
      </p:sp>
      <p:pic>
        <p:nvPicPr>
          <p:cNvPr id="841" name="Google Shape;84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6" y="1102588"/>
            <a:ext cx="3655792" cy="30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5"/>
          <p:cNvSpPr txBox="1"/>
          <p:nvPr/>
        </p:nvSpPr>
        <p:spPr>
          <a:xfrm>
            <a:off x="2784301" y="1882681"/>
            <a:ext cx="5271815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a가 3보다 작을때 실행 print (a)가 출력되고 continue를 만나 처음으로 이동 </a:t>
            </a:r>
            <a:endParaRPr/>
          </a:p>
        </p:txBody>
      </p:sp>
      <p:cxnSp>
        <p:nvCxnSpPr>
          <p:cNvPr id="843" name="Google Shape;843;p65"/>
          <p:cNvCxnSpPr/>
          <p:nvPr/>
        </p:nvCxnSpPr>
        <p:spPr>
          <a:xfrm rot="10800000">
            <a:off x="1248443" y="1567785"/>
            <a:ext cx="664800" cy="596700"/>
          </a:xfrm>
          <a:prstGeom prst="curvedConnector3">
            <a:avLst>
              <a:gd fmla="val 13771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4" name="Google Shape;844;p65"/>
          <p:cNvSpPr txBox="1"/>
          <p:nvPr/>
        </p:nvSpPr>
        <p:spPr>
          <a:xfrm>
            <a:off x="2361872" y="2384394"/>
            <a:ext cx="5694243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a가 10보다 크지 못하기 때문에 if문은 항상 False, break문은 실행되지 못함</a:t>
            </a:r>
            <a:endParaRPr/>
          </a:p>
        </p:txBody>
      </p:sp>
      <p:sp>
        <p:nvSpPr>
          <p:cNvPr id="845" name="Google Shape;845;p65"/>
          <p:cNvSpPr txBox="1"/>
          <p:nvPr/>
        </p:nvSpPr>
        <p:spPr>
          <a:xfrm>
            <a:off x="3104773" y="2875607"/>
            <a:ext cx="3381054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정상적으로 종료되었기 때문에 else 구문이 실행</a:t>
            </a:r>
            <a:endParaRPr/>
          </a:p>
        </p:txBody>
      </p:sp>
      <p:sp>
        <p:nvSpPr>
          <p:cNvPr id="846" name="Google Shape;846;p65"/>
          <p:cNvSpPr txBox="1"/>
          <p:nvPr/>
        </p:nvSpPr>
        <p:spPr>
          <a:xfrm>
            <a:off x="1248553" y="3367285"/>
            <a:ext cx="5498236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while문과 같은 블록 위치를 같기 때문에 while문과 독립적으로 print(‘done’) 실행</a:t>
            </a:r>
            <a:endParaRPr/>
          </a:p>
        </p:txBody>
      </p:sp>
      <p:pic>
        <p:nvPicPr>
          <p:cNvPr id="847" name="Google Shape;84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760" y="4038436"/>
            <a:ext cx="2993639" cy="255579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5"/>
          <p:cNvSpPr txBox="1"/>
          <p:nvPr/>
        </p:nvSpPr>
        <p:spPr>
          <a:xfrm>
            <a:off x="2311123" y="5221249"/>
            <a:ext cx="4082784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a가 6보다 클때 True가 되기 때문에 break문 실행 while 종료</a:t>
            </a:r>
            <a:endParaRPr/>
          </a:p>
        </p:txBody>
      </p:sp>
      <p:cxnSp>
        <p:nvCxnSpPr>
          <p:cNvPr id="849" name="Google Shape;849;p65"/>
          <p:cNvCxnSpPr/>
          <p:nvPr/>
        </p:nvCxnSpPr>
        <p:spPr>
          <a:xfrm rot="10800000">
            <a:off x="1181974" y="4345159"/>
            <a:ext cx="664800" cy="596700"/>
          </a:xfrm>
          <a:prstGeom prst="curvedConnector3">
            <a:avLst>
              <a:gd fmla="val 13771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50" name="Google Shape;850;p65"/>
          <p:cNvSpPr txBox="1"/>
          <p:nvPr/>
        </p:nvSpPr>
        <p:spPr>
          <a:xfrm>
            <a:off x="2984666" y="5769239"/>
            <a:ext cx="4448654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정상적으로 종료가 되지 않았기 때문에 else는 실행되지 않는다.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5"/>
          <p:cNvSpPr txBox="1"/>
          <p:nvPr/>
        </p:nvSpPr>
        <p:spPr>
          <a:xfrm>
            <a:off x="2330068" y="1486421"/>
            <a:ext cx="1895071" cy="2769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a에 +1 하여 다시 a에 대입</a:t>
            </a:r>
            <a:endParaRPr/>
          </a:p>
        </p:txBody>
      </p:sp>
      <p:sp>
        <p:nvSpPr>
          <p:cNvPr id="852" name="Google Shape;852;p6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else 참고 사항</a:t>
            </a:r>
            <a:endParaRPr/>
          </a:p>
        </p:txBody>
      </p:sp>
      <p:sp>
        <p:nvSpPr>
          <p:cNvPr id="859" name="Google Shape;859;p66"/>
          <p:cNvSpPr txBox="1"/>
          <p:nvPr/>
        </p:nvSpPr>
        <p:spPr>
          <a:xfrm>
            <a:off x="279139" y="1169056"/>
            <a:ext cx="8679810" cy="81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/ else에서 else는 ‘이전 블록이 실행되지 않으면 이 블록이 실행된다＇라는 의미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하지만 for문에서는 for 루프가 정상 종료되자마자 실행</a:t>
            </a:r>
            <a:endParaRPr/>
          </a:p>
        </p:txBody>
      </p:sp>
      <p:pic>
        <p:nvPicPr>
          <p:cNvPr id="860" name="Google Shape;8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39" y="1971761"/>
            <a:ext cx="8296107" cy="1984863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6"/>
          <p:cNvSpPr txBox="1"/>
          <p:nvPr/>
        </p:nvSpPr>
        <p:spPr>
          <a:xfrm>
            <a:off x="279138" y="3958956"/>
            <a:ext cx="8864862" cy="158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Python 책은 다음과 같이 권고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Calibri"/>
              <a:buAutoNum type="arabicPeriod"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파이썬에는 for와 while 루프의 내부 블록 바로 뒤에 else 블록을 사용하는 문법이 존재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Calibri"/>
              <a:buAutoNum type="arabicPeriod"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본문이 break문을 만나지 않을 경우에만 루프 다음에 오는 else 블록이 실행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1" marL="73857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62"/>
              <a:buFont typeface="Calibri"/>
              <a:buAutoNum type="arabicPeriod"/>
            </a:pPr>
            <a:r>
              <a:rPr b="0" i="0" lang="en-US" sz="1662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루프 뒤에 else 블록을 사용하면 직관적이지 않고 혼동하기 쉬우니 사용하지 말것 </a:t>
            </a:r>
            <a:endParaRPr/>
          </a:p>
        </p:txBody>
      </p:sp>
      <p:sp>
        <p:nvSpPr>
          <p:cNvPr id="862" name="Google Shape;862;p6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for 와 while 차이</a:t>
            </a:r>
            <a:endParaRPr/>
          </a:p>
        </p:txBody>
      </p:sp>
      <p:sp>
        <p:nvSpPr>
          <p:cNvPr id="869" name="Google Shape;869;p67"/>
          <p:cNvSpPr txBox="1"/>
          <p:nvPr/>
        </p:nvSpPr>
        <p:spPr>
          <a:xfrm>
            <a:off x="264388" y="1080968"/>
            <a:ext cx="8561623" cy="157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for문은 조건 및 집합의 순환을 위해서 반복할 수 있다.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while문은 하고 싶은 어떤 종류의 반복적인 구성도 할 수 있다. </a:t>
            </a:r>
            <a:endParaRPr/>
          </a:p>
          <a:p>
            <a:pPr indent="-316531" lvl="0" marL="31653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하지만</a:t>
            </a: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6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while문은 무한 루프를 일으킬 수 있기 때문에 보통은 for문으로  많은 일을 하게 됩니다. </a:t>
            </a:r>
            <a:endParaRPr/>
          </a:p>
        </p:txBody>
      </p:sp>
      <p:pic>
        <p:nvPicPr>
          <p:cNvPr id="870" name="Google Shape;87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1" y="2897033"/>
            <a:ext cx="3657600" cy="2853912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7"/>
          <p:cNvSpPr txBox="1"/>
          <p:nvPr/>
        </p:nvSpPr>
        <p:spPr>
          <a:xfrm>
            <a:off x="1390604" y="4991468"/>
            <a:ext cx="3798277" cy="291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i의 값이 증가하는 구문이 빠진다면?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7"/>
          <p:cNvSpPr/>
          <p:nvPr/>
        </p:nvSpPr>
        <p:spPr>
          <a:xfrm>
            <a:off x="1882974" y="3810746"/>
            <a:ext cx="1406769" cy="3516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3" name="Google Shape;873;p67"/>
          <p:cNvCxnSpPr>
            <a:stCxn id="872" idx="2"/>
            <a:endCxn id="871" idx="1"/>
          </p:cNvCxnSpPr>
          <p:nvPr/>
        </p:nvCxnSpPr>
        <p:spPr>
          <a:xfrm flipH="1">
            <a:off x="1390559" y="4162438"/>
            <a:ext cx="1195800" cy="9747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74" name="Google Shape;87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366" y="2521543"/>
            <a:ext cx="3371136" cy="328179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7"/>
          <p:cNvSpPr txBox="1"/>
          <p:nvPr/>
        </p:nvSpPr>
        <p:spPr>
          <a:xfrm>
            <a:off x="3289744" y="5900584"/>
            <a:ext cx="5713766" cy="490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While문은 조건을 누락하거나 잘못된 조건을 할 경우 무한 루프에 빠져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시스템을 멈추게 할 수도 있다. </a:t>
            </a:r>
            <a:endParaRPr sz="129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자료형의 특성</a:t>
            </a:r>
            <a:endParaRPr/>
          </a:p>
        </p:txBody>
      </p:sp>
      <p:sp>
        <p:nvSpPr>
          <p:cNvPr id="883" name="Google Shape;883;p68"/>
          <p:cNvSpPr txBox="1"/>
          <p:nvPr/>
        </p:nvSpPr>
        <p:spPr>
          <a:xfrm>
            <a:off x="279139" y="1063235"/>
            <a:ext cx="7710395" cy="4609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자료형이란?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객체를 저장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객체들은 순서를 갖는다.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객체들은 첨자를 이용하여 참고가능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종류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리스트, 튜플, 문자열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공통연산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인덱싱(indexing)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슬라이싱(slicing)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연결하기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반복하기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멤버십 테스트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⮚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길이정보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정의하기 및 이스케이프 문자</a:t>
            </a:r>
            <a:endParaRPr/>
          </a:p>
        </p:txBody>
      </p:sp>
      <p:sp>
        <p:nvSpPr>
          <p:cNvPr id="891" name="Google Shape;891;p69"/>
          <p:cNvSpPr txBox="1"/>
          <p:nvPr/>
        </p:nvSpPr>
        <p:spPr>
          <a:xfrm>
            <a:off x="279139" y="1063235"/>
            <a:ext cx="7710395" cy="387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 줄 문자열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⮚"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 혹은 “ 으로 묶어서 정의</a:t>
            </a:r>
            <a:endParaRPr b="0" i="0" sz="166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str1 = 'Python is Great!'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str2 = "That's good"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str4 = 'Don\'t walk'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long_str = 'long line\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continued..‘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이스케이프 문자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graphicFrame>
        <p:nvGraphicFramePr>
          <p:cNvPr id="892" name="Google Shape;892;p69"/>
          <p:cNvGraphicFramePr/>
          <p:nvPr/>
        </p:nvGraphicFramePr>
        <p:xfrm>
          <a:off x="728990" y="45834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{5C6486EE-2EF0-41F5-9660-20A74853D868}</a:tableStyleId>
              </a:tblPr>
              <a:tblGrid>
                <a:gridCol w="1456350"/>
                <a:gridCol w="2264375"/>
                <a:gridCol w="1851875"/>
                <a:gridCol w="2317600"/>
              </a:tblGrid>
              <a:tr h="48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문자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의미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문자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의미</a:t>
                      </a:r>
                      <a:endParaRPr b="1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8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 Enter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라인 연속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\n 또는 \012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줄바꾸기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31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\\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 문자 자체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\t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탭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3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\'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' 문자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\0xx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8진 코드 xx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3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\"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" 문자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\xXX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16진 코드 XX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30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\b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백스페이스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\e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/>
                        <a:t>Esc 키 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893" name="Google Shape;893;p69"/>
          <p:cNvSpPr/>
          <p:nvPr/>
        </p:nvSpPr>
        <p:spPr>
          <a:xfrm>
            <a:off x="3973780" y="1169057"/>
            <a:ext cx="4572000" cy="31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줄 문자열는 ' ' ' 혹은 " " "로 정의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multiple_lines = '''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''‘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또는 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multiple_lines = " " "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line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" "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/>
        </p:nvSpPr>
        <p:spPr>
          <a:xfrm>
            <a:off x="167901" y="-8120"/>
            <a:ext cx="216345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3. 실행환경</a:t>
            </a:r>
            <a:endParaRPr/>
          </a:p>
        </p:txBody>
      </p:sp>
      <p:sp>
        <p:nvSpPr>
          <p:cNvPr id="96" name="Google Shape;96;p7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97" name="Google Shape;97;p7"/>
          <p:cNvSpPr txBox="1"/>
          <p:nvPr/>
        </p:nvSpPr>
        <p:spPr>
          <a:xfrm>
            <a:off x="220980" y="1176218"/>
            <a:ext cx="536590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지원 OS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Windows 32bit / 64bit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MacOS 및 iOS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Linux ( RedHat, CentOS, Debian, Ubuntu, SuSE 등)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BSD (FreeBSD, OpenBSD)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Unix (HP-UX, Solaris)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Python은 IDLE(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DeveLopment Environment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프로그램과 함께 사용되는 경우가 많습니다. 대표적인 프로그램으로는 Pycharm, Pydev(Eclipse), Spyder, Canopy등이 있습니다. 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IDLE 프로그램은 무료 버전과 유료 버전이 존재하므로 기업에서 사용할 때 라이센스 확인하시기 바랍니다.</a:t>
            </a: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5899888" y="4524625"/>
            <a:ext cx="2798805" cy="1605811"/>
            <a:chOff x="387541" y="4696227"/>
            <a:chExt cx="2798805" cy="1605811"/>
          </a:xfrm>
        </p:grpSpPr>
        <p:pic>
          <p:nvPicPr>
            <p:cNvPr id="99" name="Google Shape;99;p7"/>
            <p:cNvPicPr preferRelativeResize="0"/>
            <p:nvPr/>
          </p:nvPicPr>
          <p:blipFill rotWithShape="1">
            <a:blip r:embed="rId3">
              <a:alphaModFix/>
            </a:blip>
            <a:srcRect b="0" l="19341" r="19559" t="0"/>
            <a:stretch/>
          </p:blipFill>
          <p:spPr>
            <a:xfrm>
              <a:off x="2387511" y="5289555"/>
              <a:ext cx="798835" cy="865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7"/>
            <p:cNvPicPr preferRelativeResize="0"/>
            <p:nvPr/>
          </p:nvPicPr>
          <p:blipFill rotWithShape="1">
            <a:blip r:embed="rId4">
              <a:alphaModFix/>
            </a:blip>
            <a:srcRect b="1235" l="29230" r="28612" t="-1236"/>
            <a:stretch/>
          </p:blipFill>
          <p:spPr>
            <a:xfrm>
              <a:off x="1804998" y="4696227"/>
              <a:ext cx="669340" cy="793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7"/>
            <p:cNvPicPr preferRelativeResize="0"/>
            <p:nvPr/>
          </p:nvPicPr>
          <p:blipFill rotWithShape="1">
            <a:blip r:embed="rId5">
              <a:alphaModFix/>
            </a:blip>
            <a:srcRect b="0" l="13921" r="14394" t="7084"/>
            <a:stretch/>
          </p:blipFill>
          <p:spPr>
            <a:xfrm>
              <a:off x="1197249" y="5516642"/>
              <a:ext cx="901671" cy="7853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7"/>
            <p:cNvPicPr preferRelativeResize="0"/>
            <p:nvPr/>
          </p:nvPicPr>
          <p:blipFill rotWithShape="1">
            <a:blip r:embed="rId6">
              <a:alphaModFix/>
            </a:blip>
            <a:srcRect b="16483" l="12637" r="20256" t="20073"/>
            <a:stretch/>
          </p:blipFill>
          <p:spPr>
            <a:xfrm>
              <a:off x="387541" y="4777127"/>
              <a:ext cx="917662" cy="8675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7"/>
          <p:cNvSpPr/>
          <p:nvPr/>
        </p:nvSpPr>
        <p:spPr>
          <a:xfrm>
            <a:off x="5671457" y="4434191"/>
            <a:ext cx="3255666" cy="1807301"/>
          </a:xfrm>
          <a:prstGeom prst="roundRect">
            <a:avLst>
              <a:gd fmla="val 6659" name="adj"/>
            </a:avLst>
          </a:prstGeom>
          <a:noFill/>
          <a:ln cap="flat" cmpd="sng" w="1905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5671457" y="2989710"/>
            <a:ext cx="3255666" cy="1342551"/>
          </a:xfrm>
          <a:prstGeom prst="roundRect">
            <a:avLst>
              <a:gd fmla="val 6659" name="adj"/>
            </a:avLst>
          </a:prstGeom>
          <a:noFill/>
          <a:ln cap="flat" cmpd="sng" w="1905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5671457" y="1391851"/>
            <a:ext cx="3255666" cy="1517553"/>
          </a:xfrm>
          <a:prstGeom prst="roundRect">
            <a:avLst>
              <a:gd fmla="val 6659" name="adj"/>
            </a:avLst>
          </a:prstGeom>
          <a:noFill/>
          <a:ln cap="flat" cmpd="sng" w="1905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5340" y="3089172"/>
            <a:ext cx="1204518" cy="111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1063" y="1496736"/>
            <a:ext cx="780312" cy="86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9596" y="2084455"/>
            <a:ext cx="694766" cy="71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23163" y="1426495"/>
            <a:ext cx="1412205" cy="10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정의하기</a:t>
            </a:r>
            <a:endParaRPr/>
          </a:p>
        </p:txBody>
      </p:sp>
      <p:sp>
        <p:nvSpPr>
          <p:cNvPr id="901" name="Google Shape;901;p70"/>
          <p:cNvSpPr txBox="1"/>
          <p:nvPr/>
        </p:nvSpPr>
        <p:spPr>
          <a:xfrm>
            <a:off x="282688" y="1063235"/>
            <a:ext cx="8115354" cy="1041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문자열은 텍스트를 표현하기 위해 사용한다. 문자열은 인용 부호로 둘러싼다. </a:t>
            </a:r>
            <a:endParaRPr/>
          </a:p>
          <a:p>
            <a:pPr indent="-263776" lvl="0" marL="2637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변수 fruit을 만들고 문자열 사과를 할당해 보자.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2650" y="2299029"/>
            <a:ext cx="4386949" cy="141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0"/>
          <p:cNvSpPr txBox="1"/>
          <p:nvPr/>
        </p:nvSpPr>
        <p:spPr>
          <a:xfrm>
            <a:off x="282687" y="4160158"/>
            <a:ext cx="8676261" cy="2064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파이썬에서 문자열을 사용할 때는 따옴표(“)를 잘 맞춰야 한다. </a:t>
            </a:r>
            <a:endParaRPr/>
          </a:p>
          <a:p>
            <a:pPr indent="-263776" lvl="0" marL="2637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새로운 문자열을 정의할 때 큰 따옴표를 썼다면 파이썬은 다음 큰 따옴표를 만날 때 문자열이 끝난 것으로 간주한다. </a:t>
            </a:r>
            <a:endParaRPr/>
          </a:p>
          <a:p>
            <a:pPr indent="-263776" lvl="0" marL="263776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작은 따옴표도 같은 방식으로 동작</a:t>
            </a:r>
            <a:endParaRPr/>
          </a:p>
        </p:txBody>
      </p:sp>
      <p:sp>
        <p:nvSpPr>
          <p:cNvPr id="904" name="Google Shape;904;p7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정의하기</a:t>
            </a:r>
            <a:endParaRPr/>
          </a:p>
        </p:txBody>
      </p:sp>
      <p:sp>
        <p:nvSpPr>
          <p:cNvPr id="911" name="Google Shape;911;p71"/>
          <p:cNvSpPr/>
          <p:nvPr/>
        </p:nvSpPr>
        <p:spPr>
          <a:xfrm>
            <a:off x="869775" y="1501401"/>
            <a:ext cx="7104185" cy="49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  <p:pic>
        <p:nvPicPr>
          <p:cNvPr id="912" name="Google Shape;91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235" y="1235526"/>
            <a:ext cx="5849265" cy="3519308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1"/>
          <p:cNvSpPr txBox="1"/>
          <p:nvPr/>
        </p:nvSpPr>
        <p:spPr>
          <a:xfrm>
            <a:off x="69572" y="4866466"/>
            <a:ext cx="9004856" cy="120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 중간에 큰따옴표를 사용하고 싶다면 작은 따옴표로 시작하고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끝나는 문자열 중간에 두면 된다.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반대로 문자열에 짝은 따옴표를 사용하고 싶다면 큰따옴표로 시작하고 끝나는 문자열을 사용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7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</a:t>
            </a:r>
            <a:endParaRPr/>
          </a:p>
        </p:txBody>
      </p:sp>
      <p:sp>
        <p:nvSpPr>
          <p:cNvPr id="921" name="Google Shape;921;p72"/>
          <p:cNvSpPr txBox="1"/>
          <p:nvPr/>
        </p:nvSpPr>
        <p:spPr>
          <a:xfrm>
            <a:off x="279138" y="1063235"/>
            <a:ext cx="8613342" cy="818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 안의 각 문자는 위치가 정해져 있다. 이를 색인 번호로 사용 할 수있다. 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 색인은 0부터 시작하며, 첫 번 째 문자의 색인은 0이고 두번째 문자는 1이다.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2" name="Google Shape;922;p72"/>
          <p:cNvGraphicFramePr/>
          <p:nvPr/>
        </p:nvGraphicFramePr>
        <p:xfrm>
          <a:off x="2889830" y="23042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830000"/>
                <a:gridCol w="830000"/>
                <a:gridCol w="830000"/>
                <a:gridCol w="830000"/>
                <a:gridCol w="8300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a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p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p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l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e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graphicFrame>
        <p:nvGraphicFramePr>
          <p:cNvPr id="923" name="Google Shape;923;p72"/>
          <p:cNvGraphicFramePr/>
          <p:nvPr/>
        </p:nvGraphicFramePr>
        <p:xfrm>
          <a:off x="2889830" y="29089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830000"/>
                <a:gridCol w="830000"/>
                <a:gridCol w="830000"/>
                <a:gridCol w="830000"/>
                <a:gridCol w="8300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1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2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3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4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sp>
        <p:nvSpPr>
          <p:cNvPr id="924" name="Google Shape;924;p72"/>
          <p:cNvSpPr txBox="1"/>
          <p:nvPr/>
        </p:nvSpPr>
        <p:spPr>
          <a:xfrm>
            <a:off x="990691" y="2304269"/>
            <a:ext cx="1547446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</a:t>
            </a:r>
            <a:endParaRPr/>
          </a:p>
        </p:txBody>
      </p:sp>
      <p:sp>
        <p:nvSpPr>
          <p:cNvPr id="925" name="Google Shape;925;p72"/>
          <p:cNvSpPr txBox="1"/>
          <p:nvPr/>
        </p:nvSpPr>
        <p:spPr>
          <a:xfrm>
            <a:off x="990691" y="2876355"/>
            <a:ext cx="1547446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2"/>
          <p:cNvSpPr txBox="1"/>
          <p:nvPr/>
        </p:nvSpPr>
        <p:spPr>
          <a:xfrm>
            <a:off x="916209" y="3566350"/>
            <a:ext cx="7104185" cy="490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특정 지점에 위치한 문자를 접근하려면, 문자열 뒤에 [N]을 붙이면 N에 위치한 문자를 접근할 수 있다. </a:t>
            </a:r>
            <a:endParaRPr sz="129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629" y="5180972"/>
            <a:ext cx="3768186" cy="87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475" y="4284756"/>
            <a:ext cx="824233" cy="210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741" y="3833883"/>
            <a:ext cx="4691765" cy="121473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2"/>
          <p:cNvSpPr/>
          <p:nvPr/>
        </p:nvSpPr>
        <p:spPr>
          <a:xfrm>
            <a:off x="5422834" y="5501263"/>
            <a:ext cx="983225" cy="5119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B4E3"/>
          </a:solidFill>
          <a:ln cap="flat" cmpd="sng" w="9525">
            <a:solidFill>
              <a:srgbClr val="8EB4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2"/>
          <p:cNvSpPr txBox="1"/>
          <p:nvPr/>
        </p:nvSpPr>
        <p:spPr>
          <a:xfrm>
            <a:off x="1728380" y="6021288"/>
            <a:ext cx="2675178" cy="291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&lt;전체 문자열 시퀀스 순회&gt;</a:t>
            </a:r>
            <a:endParaRPr sz="129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</a:t>
            </a:r>
            <a:endParaRPr/>
          </a:p>
        </p:txBody>
      </p:sp>
      <p:pic>
        <p:nvPicPr>
          <p:cNvPr id="939" name="Google Shape;9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95" y="1301995"/>
            <a:ext cx="8538522" cy="1521282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3"/>
          <p:cNvSpPr/>
          <p:nvPr/>
        </p:nvSpPr>
        <p:spPr>
          <a:xfrm>
            <a:off x="450927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[0]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3"/>
          <p:cNvSpPr/>
          <p:nvPr/>
        </p:nvSpPr>
        <p:spPr>
          <a:xfrm>
            <a:off x="1248565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3"/>
          <p:cNvSpPr/>
          <p:nvPr/>
        </p:nvSpPr>
        <p:spPr>
          <a:xfrm>
            <a:off x="1925201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3"/>
          <p:cNvSpPr/>
          <p:nvPr/>
        </p:nvSpPr>
        <p:spPr>
          <a:xfrm>
            <a:off x="2863795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3"/>
          <p:cNvSpPr/>
          <p:nvPr/>
        </p:nvSpPr>
        <p:spPr>
          <a:xfrm>
            <a:off x="3774373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3"/>
          <p:cNvSpPr/>
          <p:nvPr/>
        </p:nvSpPr>
        <p:spPr>
          <a:xfrm>
            <a:off x="4684951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3"/>
          <p:cNvSpPr/>
          <p:nvPr/>
        </p:nvSpPr>
        <p:spPr>
          <a:xfrm>
            <a:off x="6202484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3"/>
          <p:cNvSpPr/>
          <p:nvPr/>
        </p:nvSpPr>
        <p:spPr>
          <a:xfrm>
            <a:off x="7039101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3"/>
          <p:cNvSpPr/>
          <p:nvPr/>
        </p:nvSpPr>
        <p:spPr>
          <a:xfrm>
            <a:off x="5458420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3"/>
          <p:cNvSpPr/>
          <p:nvPr/>
        </p:nvSpPr>
        <p:spPr>
          <a:xfrm>
            <a:off x="7990669" y="2935182"/>
            <a:ext cx="531751" cy="37129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[9]</a:t>
            </a:r>
            <a:endParaRPr sz="18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45" y="3694876"/>
            <a:ext cx="4449181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3"/>
          <p:cNvSpPr txBox="1"/>
          <p:nvPr/>
        </p:nvSpPr>
        <p:spPr>
          <a:xfrm>
            <a:off x="370523" y="4776859"/>
            <a:ext cx="8478095" cy="1371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공백도 문자이기 때문에 위에서 총 10개의 문자가 사용됨.</a:t>
            </a:r>
            <a:endParaRPr/>
          </a:p>
          <a:p>
            <a:pPr indent="-158239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▪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len() 를 사용하여 길이 정보 얻기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1" marL="68581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Arial"/>
              <a:buChar char="•"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시퀀스형 객체 안에 있는 전체 요소의 개수를 얻기 위해서 len() 내장 함수를 사용  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239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7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</a:t>
            </a:r>
            <a:endParaRPr/>
          </a:p>
        </p:txBody>
      </p:sp>
      <p:sp>
        <p:nvSpPr>
          <p:cNvPr id="959" name="Google Shape;959;p74"/>
          <p:cNvSpPr txBox="1"/>
          <p:nvPr/>
        </p:nvSpPr>
        <p:spPr>
          <a:xfrm>
            <a:off x="279138" y="1040941"/>
            <a:ext cx="8613342" cy="176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슬라이싱(Slicing)은 시퀀스 자료형의 일정 영역에서 새로운 객체를 반환하며,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결과의 자료형은 원래의 자료형과 같다.</a:t>
            </a:r>
            <a:endParaRPr/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슬라이싱은 세가지 값을 가진다. 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[start : stop : step]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 번째 step은 데이터를 취하는 간격이고 이를 확장 슬라이싱이라 한다. 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3" y="3096656"/>
            <a:ext cx="4719294" cy="309722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74"/>
          <p:cNvSpPr/>
          <p:nvPr/>
        </p:nvSpPr>
        <p:spPr>
          <a:xfrm>
            <a:off x="1049147" y="5318530"/>
            <a:ext cx="2924633" cy="2577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200" lIns="83075" spcFirstLastPara="1" rIns="83075" wrap="square" tIns="43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</a:t>
            </a:r>
            <a:endParaRPr/>
          </a:p>
        </p:txBody>
      </p:sp>
      <p:sp>
        <p:nvSpPr>
          <p:cNvPr id="969" name="Google Shape;969;p75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970" name="Google Shape;97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7" y="1169056"/>
            <a:ext cx="7510988" cy="27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5"/>
          <p:cNvSpPr txBox="1"/>
          <p:nvPr/>
        </p:nvSpPr>
        <p:spPr>
          <a:xfrm>
            <a:off x="2710870" y="1833746"/>
            <a:ext cx="1378904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0번부터 5번까지</a:t>
            </a:r>
            <a:endParaRPr/>
          </a:p>
        </p:txBody>
      </p:sp>
      <p:sp>
        <p:nvSpPr>
          <p:cNvPr id="972" name="Google Shape;972;p75"/>
          <p:cNvSpPr txBox="1"/>
          <p:nvPr/>
        </p:nvSpPr>
        <p:spPr>
          <a:xfrm>
            <a:off x="2910277" y="2487757"/>
            <a:ext cx="1545616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10번부터 20번까지</a:t>
            </a:r>
            <a:endParaRPr/>
          </a:p>
        </p:txBody>
      </p:sp>
      <p:pic>
        <p:nvPicPr>
          <p:cNvPr id="973" name="Google Shape;97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690" y="3103289"/>
            <a:ext cx="6685743" cy="78436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5"/>
          <p:cNvSpPr txBox="1"/>
          <p:nvPr/>
        </p:nvSpPr>
        <p:spPr>
          <a:xfrm>
            <a:off x="2827980" y="3294498"/>
            <a:ext cx="1378904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10번부터 끝까지</a:t>
            </a:r>
            <a:endParaRPr/>
          </a:p>
        </p:txBody>
      </p:sp>
      <p:pic>
        <p:nvPicPr>
          <p:cNvPr id="975" name="Google Shape;97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508" y="3851732"/>
            <a:ext cx="7355857" cy="232472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5"/>
          <p:cNvSpPr txBox="1"/>
          <p:nvPr/>
        </p:nvSpPr>
        <p:spPr>
          <a:xfrm>
            <a:off x="2894199" y="3942525"/>
            <a:ext cx="2313454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맨 오른쪽 값을 제외하고 모두</a:t>
            </a:r>
            <a:endParaRPr/>
          </a:p>
        </p:txBody>
      </p:sp>
      <p:sp>
        <p:nvSpPr>
          <p:cNvPr id="977" name="Google Shape;977;p75"/>
          <p:cNvSpPr txBox="1"/>
          <p:nvPr/>
        </p:nvSpPr>
        <p:spPr>
          <a:xfrm>
            <a:off x="2735261" y="4691653"/>
            <a:ext cx="2029723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2칸 단위로 데이터를 출력</a:t>
            </a:r>
            <a:endParaRPr/>
          </a:p>
        </p:txBody>
      </p:sp>
      <p:sp>
        <p:nvSpPr>
          <p:cNvPr id="978" name="Google Shape;978;p75"/>
          <p:cNvSpPr txBox="1"/>
          <p:nvPr/>
        </p:nvSpPr>
        <p:spPr>
          <a:xfrm>
            <a:off x="2750904" y="5489537"/>
            <a:ext cx="1414170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값을 거꾸로 출력</a:t>
            </a:r>
            <a:endParaRPr/>
          </a:p>
        </p:txBody>
      </p:sp>
      <p:sp>
        <p:nvSpPr>
          <p:cNvPr id="979" name="Google Shape;979;p7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 및 문자 메서드</a:t>
            </a:r>
            <a:endParaRPr/>
          </a:p>
        </p:txBody>
      </p:sp>
      <p:grpSp>
        <p:nvGrpSpPr>
          <p:cNvPr id="986" name="Google Shape;986;p76"/>
          <p:cNvGrpSpPr/>
          <p:nvPr/>
        </p:nvGrpSpPr>
        <p:grpSpPr>
          <a:xfrm>
            <a:off x="365033" y="3229593"/>
            <a:ext cx="7635781" cy="2724923"/>
            <a:chOff x="490592" y="1052736"/>
            <a:chExt cx="8272096" cy="2952000"/>
          </a:xfrm>
        </p:grpSpPr>
        <p:pic>
          <p:nvPicPr>
            <p:cNvPr id="987" name="Google Shape;987;p76"/>
            <p:cNvPicPr preferRelativeResize="0"/>
            <p:nvPr/>
          </p:nvPicPr>
          <p:blipFill rotWithShape="1">
            <a:blip r:embed="rId3">
              <a:alphaModFix/>
            </a:blip>
            <a:srcRect b="46178" l="0" r="0" t="1"/>
            <a:stretch/>
          </p:blipFill>
          <p:spPr>
            <a:xfrm>
              <a:off x="490592" y="1052736"/>
              <a:ext cx="8272096" cy="29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Google Shape;988;p76"/>
            <p:cNvSpPr txBox="1"/>
            <p:nvPr/>
          </p:nvSpPr>
          <p:spPr>
            <a:xfrm>
              <a:off x="3944888" y="2276872"/>
              <a:ext cx="2664296" cy="315434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모든 글자를 대문자로 변환</a:t>
              </a:r>
              <a:endParaRPr/>
            </a:p>
          </p:txBody>
        </p:sp>
        <p:sp>
          <p:nvSpPr>
            <p:cNvPr id="989" name="Google Shape;989;p76"/>
            <p:cNvSpPr txBox="1"/>
            <p:nvPr/>
          </p:nvSpPr>
          <p:spPr>
            <a:xfrm>
              <a:off x="3944888" y="3193230"/>
              <a:ext cx="2664296" cy="315434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모든 글자를 소문자로 변환</a:t>
              </a:r>
              <a:endParaRPr/>
            </a:p>
          </p:txBody>
        </p:sp>
      </p:grpSp>
      <p:graphicFrame>
        <p:nvGraphicFramePr>
          <p:cNvPr id="990" name="Google Shape;990;p76"/>
          <p:cNvGraphicFramePr/>
          <p:nvPr/>
        </p:nvGraphicFramePr>
        <p:xfrm>
          <a:off x="1315023" y="17805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0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1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2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3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41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42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43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44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graphicFrame>
        <p:nvGraphicFramePr>
          <p:cNvPr id="991" name="Google Shape;991;p76"/>
          <p:cNvGraphicFramePr/>
          <p:nvPr/>
        </p:nvGraphicFramePr>
        <p:xfrm>
          <a:off x="1315023" y="14382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P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n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e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u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o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s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i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s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graphicFrame>
        <p:nvGraphicFramePr>
          <p:cNvPr id="992" name="Google Shape;992;p76"/>
          <p:cNvGraphicFramePr/>
          <p:nvPr/>
        </p:nvGraphicFramePr>
        <p:xfrm>
          <a:off x="1300099" y="21699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{506C025E-F5B6-47EF-B9AF-D9704A2B8667}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42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-44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-43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-42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...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-4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-3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-2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-1</a:t>
                      </a:r>
                      <a:endParaRPr sz="1700" u="none" cap="none" strike="noStrike"/>
                    </a:p>
                  </a:txBody>
                  <a:tcPr marT="42200" marB="42200" marR="84400" marL="84400"/>
                </a:tc>
              </a:tr>
            </a:tbl>
          </a:graphicData>
        </a:graphic>
      </p:graphicFrame>
      <p:sp>
        <p:nvSpPr>
          <p:cNvPr id="993" name="Google Shape;993;p7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시퀀스 자료형 및 문자 메서드</a:t>
            </a:r>
            <a:endParaRPr/>
          </a:p>
        </p:txBody>
      </p:sp>
      <p:sp>
        <p:nvSpPr>
          <p:cNvPr id="1000" name="Google Shape;1000;p77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1001" name="Google Shape;100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2" y="1089404"/>
            <a:ext cx="8714815" cy="3323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77"/>
          <p:cNvSpPr txBox="1"/>
          <p:nvPr/>
        </p:nvSpPr>
        <p:spPr>
          <a:xfrm>
            <a:off x="4970814" y="1235526"/>
            <a:ext cx="3988135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시퀀스자료형은 + 를 사용하여 문장 연결할 수 있다</a:t>
            </a:r>
            <a:endParaRPr/>
          </a:p>
        </p:txBody>
      </p:sp>
      <p:sp>
        <p:nvSpPr>
          <p:cNvPr id="1003" name="Google Shape;1003;p77"/>
          <p:cNvSpPr txBox="1"/>
          <p:nvPr/>
        </p:nvSpPr>
        <p:spPr>
          <a:xfrm>
            <a:off x="4306125" y="1966684"/>
            <a:ext cx="3057570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메서드를 이용하여 단어 변경</a:t>
            </a:r>
            <a:endParaRPr/>
          </a:p>
        </p:txBody>
      </p:sp>
      <p:sp>
        <p:nvSpPr>
          <p:cNvPr id="1004" name="Google Shape;1004;p77"/>
          <p:cNvSpPr txBox="1"/>
          <p:nvPr/>
        </p:nvSpPr>
        <p:spPr>
          <a:xfrm>
            <a:off x="2378526" y="2631373"/>
            <a:ext cx="4054604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시퀀스 자료형은 * 를 사용하여 문장을 반복</a:t>
            </a:r>
            <a:endParaRPr/>
          </a:p>
        </p:txBody>
      </p:sp>
      <p:sp>
        <p:nvSpPr>
          <p:cNvPr id="1005" name="Google Shape;1005;p77"/>
          <p:cNvSpPr txBox="1"/>
          <p:nvPr/>
        </p:nvSpPr>
        <p:spPr>
          <a:xfrm>
            <a:off x="2225240" y="3650703"/>
            <a:ext cx="5849265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in을 사용하여 시퀀스 자료형에 객체가 포함되었는지 확인하는 멤버 검사</a:t>
            </a:r>
            <a:endParaRPr/>
          </a:p>
        </p:txBody>
      </p:sp>
      <p:sp>
        <p:nvSpPr>
          <p:cNvPr id="1006" name="Google Shape;1006;p7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메서드</a:t>
            </a:r>
            <a:endParaRPr/>
          </a:p>
        </p:txBody>
      </p:sp>
      <p:sp>
        <p:nvSpPr>
          <p:cNvPr id="1013" name="Google Shape;1013;p78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1014" name="Google Shape;1014;p78"/>
          <p:cNvPicPr preferRelativeResize="0"/>
          <p:nvPr/>
        </p:nvPicPr>
        <p:blipFill rotWithShape="1">
          <a:blip r:embed="rId3">
            <a:alphaModFix/>
          </a:blip>
          <a:srcRect b="3276" l="0" r="212" t="30046"/>
          <a:stretch/>
        </p:blipFill>
        <p:spPr>
          <a:xfrm>
            <a:off x="185051" y="1235526"/>
            <a:ext cx="8242146" cy="3937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8"/>
          <p:cNvSpPr txBox="1"/>
          <p:nvPr/>
        </p:nvSpPr>
        <p:spPr>
          <a:xfrm>
            <a:off x="3973780" y="1235526"/>
            <a:ext cx="3057570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메서드를 이용하여 단어 위치 찾기</a:t>
            </a:r>
            <a:endParaRPr/>
          </a:p>
        </p:txBody>
      </p:sp>
      <p:sp>
        <p:nvSpPr>
          <p:cNvPr id="1016" name="Google Shape;1016;p78"/>
          <p:cNvSpPr txBox="1"/>
          <p:nvPr/>
        </p:nvSpPr>
        <p:spPr>
          <a:xfrm>
            <a:off x="3973780" y="2014927"/>
            <a:ext cx="3788729" cy="2911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 메서드를 이용하여 단어 위치 찾기</a:t>
            </a:r>
            <a:endParaRPr/>
          </a:p>
        </p:txBody>
      </p:sp>
      <p:sp>
        <p:nvSpPr>
          <p:cNvPr id="1017" name="Google Shape;1017;p78"/>
          <p:cNvSpPr txBox="1"/>
          <p:nvPr/>
        </p:nvSpPr>
        <p:spPr>
          <a:xfrm>
            <a:off x="650333" y="5290130"/>
            <a:ext cx="8175678" cy="9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92"/>
              <a:buFont typeface="Noto Sans Symbols"/>
              <a:buChar char="✔"/>
            </a:pPr>
            <a:r>
              <a:rPr lang="en-US" sz="129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find와 index의 차이 </a:t>
            </a:r>
            <a:endParaRPr sz="1292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find는 값이 없으면 -1를 리턴하고 index는 Error를 리턴한다. </a:t>
            </a:r>
            <a:endParaRPr/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프로그램에서 Error를 만나면 코드가 정지된다.</a:t>
            </a:r>
            <a:r>
              <a:rPr b="0" i="0" lang="en-US" sz="12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18" name="Google Shape;1018;p7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메서드 목록</a:t>
            </a:r>
            <a:endParaRPr/>
          </a:p>
        </p:txBody>
      </p:sp>
      <p:sp>
        <p:nvSpPr>
          <p:cNvPr id="1025" name="Google Shape;1025;p79"/>
          <p:cNvSpPr txBox="1"/>
          <p:nvPr/>
        </p:nvSpPr>
        <p:spPr>
          <a:xfrm>
            <a:off x="317989" y="1063235"/>
            <a:ext cx="7174523" cy="5423335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대소문자 변환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upper(), lower() – 대소문자 변환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capitalize() – 첫 문자를 대문자로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관련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count(s) – 문자열 s가 몇 번 발생?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find(s), rfind(s) – s위치, 없으면 -1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index(s) – s위치, 없으면 예외 ValueError 발생</a:t>
            </a:r>
            <a:endParaRPr b="0" i="0" sz="129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편집 및 치환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strip(), lstrip(), rstrip() – 좌우 공백 없앰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replace(a, b) – a를 b로 바꾼다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expandtabs() – 탭을 공백 문자로 바꾼다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분리와 결합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split() – 문자열 분리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join() – 문자열 결합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정렬(alignment)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center(), ljust(), rjust()</a:t>
            </a:r>
            <a:endParaRPr/>
          </a:p>
          <a:p>
            <a:pPr indent="-263776" lvl="0" marL="342900" marR="0" rtl="0" algn="l">
              <a:lnSpc>
                <a:spcPct val="12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b="0"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문자열 질의</a:t>
            </a:r>
            <a:endParaRPr b="0"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258"/>
              </a:spcBef>
              <a:spcAft>
                <a:spcPts val="0"/>
              </a:spcAft>
              <a:buClr>
                <a:schemeClr val="dk1"/>
              </a:buClr>
              <a:buSzPts val="1292"/>
              <a:buFont typeface="Noto Sans Symbols"/>
              <a:buChar char="▪"/>
            </a:pPr>
            <a:r>
              <a:rPr b="0" i="0" lang="en-US" sz="12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isalnum(), isalpha(), isdigit(), islower(), isspace(), istitle(), isupper()</a:t>
            </a:r>
            <a:endParaRPr/>
          </a:p>
        </p:txBody>
      </p:sp>
      <p:sp>
        <p:nvSpPr>
          <p:cNvPr id="1026" name="Google Shape;1026;p7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/>
        </p:nvSpPr>
        <p:spPr>
          <a:xfrm>
            <a:off x="167900" y="-8120"/>
            <a:ext cx="287301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15" name="Google Shape;115;p8"/>
          <p:cNvSpPr txBox="1"/>
          <p:nvPr/>
        </p:nvSpPr>
        <p:spPr>
          <a:xfrm>
            <a:off x="396754" y="577533"/>
            <a:ext cx="2062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세부 목차</a:t>
            </a:r>
            <a:endParaRPr/>
          </a:p>
        </p:txBody>
      </p:sp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220980" y="1176218"/>
            <a:ext cx="864108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4.1 Windows 설치</a:t>
            </a:r>
            <a:endParaRPr b="1" sz="16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4.1.1 Python.org에서 설치</a:t>
            </a:r>
            <a:endParaRPr b="1" i="0" sz="16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4.1.2 Anaconda 설치</a:t>
            </a:r>
            <a:endParaRPr b="1" i="0" sz="16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4.2 Linux(Ubuntu) 설치 및 초기 설정</a:t>
            </a:r>
            <a:endParaRPr b="1" sz="16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4.3 Jupyter 환경 설정 및 실행</a:t>
            </a:r>
            <a:endParaRPr b="1" sz="16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메서드 찾기 및 설명서 보기 </a:t>
            </a:r>
            <a:endParaRPr/>
          </a:p>
        </p:txBody>
      </p:sp>
      <p:pic>
        <p:nvPicPr>
          <p:cNvPr id="1033" name="Google Shape;1033;p80"/>
          <p:cNvPicPr preferRelativeResize="0"/>
          <p:nvPr/>
        </p:nvPicPr>
        <p:blipFill rotWithShape="1">
          <a:blip r:embed="rId3">
            <a:alphaModFix/>
          </a:blip>
          <a:srcRect b="0" l="1" r="19251" t="0"/>
          <a:stretch/>
        </p:blipFill>
        <p:spPr>
          <a:xfrm>
            <a:off x="450927" y="1063236"/>
            <a:ext cx="1661538" cy="547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0"/>
          <p:cNvSpPr txBox="1"/>
          <p:nvPr/>
        </p:nvSpPr>
        <p:spPr>
          <a:xfrm>
            <a:off x="2112466" y="1063236"/>
            <a:ext cx="5186997" cy="1045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dir(객체) </a:t>
            </a:r>
            <a:endParaRPr/>
          </a:p>
          <a:p>
            <a:pPr indent="0" lvl="1" marL="13292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객체가 가지고 있는 메서드 리스트가 출력된다. </a:t>
            </a:r>
            <a:endParaRPr/>
          </a:p>
          <a:p>
            <a:pPr indent="0" lvl="1" marL="13292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알파벳 단어로 시작하는 단어가 메서드 명이다. </a:t>
            </a:r>
            <a:endParaRPr b="0" i="0" sz="16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385" y="2096965"/>
            <a:ext cx="2634506" cy="15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 txBox="1"/>
          <p:nvPr/>
        </p:nvSpPr>
        <p:spPr>
          <a:xfrm>
            <a:off x="2174727" y="3762300"/>
            <a:ext cx="6591228" cy="48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Char char="✔"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+ &lt;tab&gt; 키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13292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위의 예제에서 a라는 문자열을 선언하고 a. + &lt;tab&gt; 버튼을 누르게 되면 해당 메서드 리스트가 출력된다.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7" name="Google Shape;103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4254" y="4197855"/>
            <a:ext cx="4001058" cy="157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0"/>
          <p:cNvSpPr txBox="1"/>
          <p:nvPr/>
        </p:nvSpPr>
        <p:spPr>
          <a:xfrm>
            <a:off x="2112466" y="5797961"/>
            <a:ext cx="5962851" cy="661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메서드의 도움말을 얻고 싶으면 help() 메서드를 사용하면 된다. </a:t>
            </a:r>
            <a:endParaRPr/>
          </a:p>
          <a:p>
            <a:pPr indent="0" lvl="1" marL="13292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 객체의 split 메서드 사용법을 질의하는 화면 </a:t>
            </a:r>
            <a:endParaRPr/>
          </a:p>
        </p:txBody>
      </p:sp>
      <p:sp>
        <p:nvSpPr>
          <p:cNvPr id="1039" name="Google Shape;1039;p8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문제</a:t>
            </a:r>
            <a:endParaRPr/>
          </a:p>
        </p:txBody>
      </p:sp>
      <p:sp>
        <p:nvSpPr>
          <p:cNvPr id="1046" name="Google Shape;1046;p81"/>
          <p:cNvSpPr txBox="1"/>
          <p:nvPr/>
        </p:nvSpPr>
        <p:spPr>
          <a:xfrm>
            <a:off x="317989" y="1235526"/>
            <a:ext cx="8042740" cy="4837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 시퀀스를 바탕으로 아래 네모 박스 같이 출력하시오.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	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	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	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	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	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	*****************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	*******************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8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2"/>
          <p:cNvSpPr txBox="1"/>
          <p:nvPr>
            <p:ph idx="12" type="sldNum"/>
          </p:nvPr>
        </p:nvSpPr>
        <p:spPr>
          <a:xfrm>
            <a:off x="8388350" y="6611938"/>
            <a:ext cx="755650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2"/>
          <p:cNvSpPr txBox="1"/>
          <p:nvPr/>
        </p:nvSpPr>
        <p:spPr>
          <a:xfrm>
            <a:off x="1527975" y="1641251"/>
            <a:ext cx="6675120" cy="2761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파이썬 문법 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 데이터 타입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: 리스트, 튜플, 사전, 집합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자료구조</a:t>
            </a:r>
            <a:endParaRPr b="0"/>
          </a:p>
        </p:txBody>
      </p:sp>
      <p:sp>
        <p:nvSpPr>
          <p:cNvPr id="1059" name="Google Shape;1059;p83"/>
          <p:cNvSpPr txBox="1"/>
          <p:nvPr/>
        </p:nvSpPr>
        <p:spPr>
          <a:xfrm>
            <a:off x="293319" y="1102587"/>
            <a:ext cx="8665629" cy="3968262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List는 원소를 주어진 순서대로 보관하는 데이터 타입입니다.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32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List에 보관하는 원소이나 값은 매우 다양한 데이터 타입이 될 수 있습니다.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32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안에 List를 보관할 수도 있습니다.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32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List는 열차처럼 열차 한량, 한량들이 모여서 전체 열차를 구성하듯 데이터가 모여 List 전체를 구성됩니다.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332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열차가 사람이나, 화물, 자동차, 탱크를 수송할 수 있듯이  List 또한 Python이 가지고 있는 데이터 타입 및 List를 담을 수 있습니다.</a:t>
            </a:r>
            <a:endParaRPr/>
          </a:p>
        </p:txBody>
      </p:sp>
      <p:pic>
        <p:nvPicPr>
          <p:cNvPr descr="http://image.ohmynews.com/down/images/1/news4u_125557_1[9].jpg" id="1060" name="Google Shape;10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438" y="4491041"/>
            <a:ext cx="2391508" cy="1793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le2.nocutnews.co.kr/newsroom/image/2013/12/10/20131210112415173471.jpg" id="1061" name="Google Shape;10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442" y="4491041"/>
            <a:ext cx="3623250" cy="181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27.uf.daum.net/image/15208B1C4C525DC33824A6" id="1062" name="Google Shape;106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3409" y="4465917"/>
            <a:ext cx="2294000" cy="185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생성</a:t>
            </a:r>
            <a:endParaRPr/>
          </a:p>
        </p:txBody>
      </p:sp>
      <p:sp>
        <p:nvSpPr>
          <p:cNvPr id="1070" name="Google Shape;1070;p84"/>
          <p:cNvSpPr txBox="1"/>
          <p:nvPr/>
        </p:nvSpPr>
        <p:spPr>
          <a:xfrm>
            <a:off x="380482" y="1100239"/>
            <a:ext cx="6541477" cy="3968262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◆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형식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295"/>
              </a:spcBef>
              <a:spcAft>
                <a:spcPts val="0"/>
              </a:spcAft>
              <a:buClr>
                <a:schemeClr val="folHlink"/>
              </a:buClr>
              <a:buSzPts val="886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이름 = [원소1, 원소2,…… 원소_N]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295"/>
              </a:spcBef>
              <a:spcAft>
                <a:spcPts val="0"/>
              </a:spcAft>
              <a:buClr>
                <a:schemeClr val="folHlink"/>
              </a:buClr>
              <a:buSzPts val="886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빈 List 만들 때는 리스트_이름 = []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295"/>
              </a:spcBef>
              <a:spcAft>
                <a:spcPts val="0"/>
              </a:spcAft>
              <a:buClr>
                <a:schemeClr val="folHlink"/>
              </a:buClr>
              <a:buSzPts val="886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Index의 값을 변경 하고 싶을 때 ‘=‘ 기호를 사용</a:t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626" lvl="0" marL="342900" marR="0" rtl="0" algn="l">
              <a:lnSpc>
                <a:spcPct val="150000"/>
              </a:lnSpc>
              <a:spcBef>
                <a:spcPts val="295"/>
              </a:spcBef>
              <a:spcAft>
                <a:spcPts val="0"/>
              </a:spcAft>
              <a:buClr>
                <a:schemeClr val="folHlink"/>
              </a:buClr>
              <a:buSzPts val="886"/>
              <a:buFont typeface="Noto Sans Symbols"/>
              <a:buNone/>
            </a:pPr>
            <a:r>
              <a:t/>
            </a:r>
            <a:endParaRPr sz="147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577" lvl="0" marL="342900" marR="0" rtl="0" algn="l">
              <a:spcBef>
                <a:spcPts val="332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84"/>
          <p:cNvGrpSpPr/>
          <p:nvPr/>
        </p:nvGrpSpPr>
        <p:grpSpPr>
          <a:xfrm>
            <a:off x="3840842" y="1678765"/>
            <a:ext cx="4912772" cy="2903631"/>
            <a:chOff x="3730939" y="3479244"/>
            <a:chExt cx="5322169" cy="3145600"/>
          </a:xfrm>
        </p:grpSpPr>
        <p:pic>
          <p:nvPicPr>
            <p:cNvPr descr="フリーイラスト素材] クリップアート, ミニ列車 ..." id="1072" name="Google Shape;1072;p84"/>
            <p:cNvPicPr preferRelativeResize="0"/>
            <p:nvPr/>
          </p:nvPicPr>
          <p:blipFill rotWithShape="1">
            <a:blip r:embed="rId3">
              <a:alphaModFix/>
            </a:blip>
            <a:srcRect b="0" l="-20523" r="20522" t="0"/>
            <a:stretch/>
          </p:blipFill>
          <p:spPr>
            <a:xfrm>
              <a:off x="3730939" y="4679082"/>
              <a:ext cx="4457700" cy="1645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3" name="Google Shape;1073;p84"/>
            <p:cNvSpPr txBox="1"/>
            <p:nvPr/>
          </p:nvSpPr>
          <p:spPr>
            <a:xfrm>
              <a:off x="5331934" y="6247726"/>
              <a:ext cx="66198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사람</a:t>
              </a:r>
              <a:endParaRPr/>
            </a:p>
          </p:txBody>
        </p:sp>
        <p:sp>
          <p:nvSpPr>
            <p:cNvPr id="1074" name="Google Shape;1074;p84"/>
            <p:cNvSpPr txBox="1"/>
            <p:nvPr/>
          </p:nvSpPr>
          <p:spPr>
            <a:xfrm>
              <a:off x="6514402" y="6247726"/>
              <a:ext cx="431021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곰</a:t>
              </a:r>
              <a:endParaRPr/>
            </a:p>
          </p:txBody>
        </p:sp>
        <p:sp>
          <p:nvSpPr>
            <p:cNvPr id="1075" name="Google Shape;1075;p84"/>
            <p:cNvSpPr txBox="1"/>
            <p:nvPr/>
          </p:nvSpPr>
          <p:spPr>
            <a:xfrm>
              <a:off x="7465534" y="6247726"/>
              <a:ext cx="66198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돼지</a:t>
              </a:r>
              <a:endParaRPr/>
            </a:p>
          </p:txBody>
        </p:sp>
        <p:sp>
          <p:nvSpPr>
            <p:cNvPr id="1076" name="Google Shape;1076;p84"/>
            <p:cNvSpPr txBox="1"/>
            <p:nvPr/>
          </p:nvSpPr>
          <p:spPr>
            <a:xfrm>
              <a:off x="5706429" y="5409526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84"/>
            <p:cNvSpPr txBox="1"/>
            <p:nvPr/>
          </p:nvSpPr>
          <p:spPr>
            <a:xfrm>
              <a:off x="6773229" y="5485726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84"/>
            <p:cNvSpPr txBox="1"/>
            <p:nvPr/>
          </p:nvSpPr>
          <p:spPr>
            <a:xfrm>
              <a:off x="7687629" y="5485726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6633455" y="3479244"/>
              <a:ext cx="2419653" cy="923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200" lIns="84400" spcFirstLastPara="1" rIns="84400" wrap="square" tIns="422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985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animals</a:t>
              </a:r>
              <a:endParaRPr/>
            </a:p>
          </p:txBody>
        </p:sp>
        <p:cxnSp>
          <p:nvCxnSpPr>
            <p:cNvPr id="1080" name="Google Shape;1080;p84"/>
            <p:cNvCxnSpPr/>
            <p:nvPr/>
          </p:nvCxnSpPr>
          <p:spPr>
            <a:xfrm flipH="1">
              <a:off x="5959789" y="4386626"/>
              <a:ext cx="1883492" cy="245025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1081" name="Google Shape;108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177" y="2849194"/>
            <a:ext cx="3066269" cy="209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480" y="4966722"/>
            <a:ext cx="2286319" cy="14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4"/>
          <p:cNvSpPr txBox="1"/>
          <p:nvPr/>
        </p:nvSpPr>
        <p:spPr>
          <a:xfrm>
            <a:off x="4904345" y="5810110"/>
            <a:ext cx="8242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고양이</a:t>
            </a:r>
            <a:endParaRPr/>
          </a:p>
        </p:txBody>
      </p:sp>
      <p:cxnSp>
        <p:nvCxnSpPr>
          <p:cNvPr id="1084" name="Google Shape;1084;p84"/>
          <p:cNvCxnSpPr>
            <a:endCxn id="1083" idx="0"/>
          </p:cNvCxnSpPr>
          <p:nvPr/>
        </p:nvCxnSpPr>
        <p:spPr>
          <a:xfrm flipH="1">
            <a:off x="5316478" y="4605910"/>
            <a:ext cx="184500" cy="1204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5" name="Google Shape;1085;p8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접근 및 원소 추가</a:t>
            </a:r>
            <a:endParaRPr/>
          </a:p>
        </p:txBody>
      </p:sp>
      <p:pic>
        <p:nvPicPr>
          <p:cNvPr id="1092" name="Google Shape;109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34" y="1966684"/>
            <a:ext cx="3253608" cy="254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85"/>
          <p:cNvSpPr txBox="1"/>
          <p:nvPr/>
        </p:nvSpPr>
        <p:spPr>
          <a:xfrm>
            <a:off x="384458" y="1081032"/>
            <a:ext cx="5800752" cy="1193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List는 시퀀스형 데이터입니다. </a:t>
            </a:r>
            <a:endParaRPr/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List는 index로 데이터 접근할 수 있습니다.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85"/>
          <p:cNvGrpSpPr/>
          <p:nvPr/>
        </p:nvGrpSpPr>
        <p:grpSpPr>
          <a:xfrm>
            <a:off x="3814131" y="1620107"/>
            <a:ext cx="4849566" cy="2188019"/>
            <a:chOff x="3563034" y="2788625"/>
            <a:chExt cx="5253696" cy="2370353"/>
          </a:xfrm>
        </p:grpSpPr>
        <p:sp>
          <p:nvSpPr>
            <p:cNvPr id="1095" name="Google Shape;1095;p85"/>
            <p:cNvSpPr txBox="1"/>
            <p:nvPr/>
          </p:nvSpPr>
          <p:spPr>
            <a:xfrm>
              <a:off x="6537572" y="4388826"/>
              <a:ext cx="338554" cy="3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곰</a:t>
              </a:r>
              <a:endParaRPr/>
            </a:p>
          </p:txBody>
        </p:sp>
        <p:sp>
          <p:nvSpPr>
            <p:cNvPr id="1096" name="Google Shape;1096;p85"/>
            <p:cNvSpPr txBox="1"/>
            <p:nvPr/>
          </p:nvSpPr>
          <p:spPr>
            <a:xfrm>
              <a:off x="7488704" y="4388826"/>
              <a:ext cx="492443" cy="275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돼지</a:t>
              </a:r>
              <a:endParaRPr/>
            </a:p>
          </p:txBody>
        </p:sp>
        <p:sp>
          <p:nvSpPr>
            <p:cNvPr id="1097" name="Google Shape;1097;p85"/>
            <p:cNvSpPr txBox="1"/>
            <p:nvPr/>
          </p:nvSpPr>
          <p:spPr>
            <a:xfrm>
              <a:off x="5500999" y="37792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85"/>
            <p:cNvSpPr txBox="1"/>
            <p:nvPr/>
          </p:nvSpPr>
          <p:spPr>
            <a:xfrm>
              <a:off x="6567798" y="38554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85"/>
            <p:cNvSpPr txBox="1"/>
            <p:nvPr/>
          </p:nvSpPr>
          <p:spPr>
            <a:xfrm>
              <a:off x="7482199" y="38554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85"/>
            <p:cNvSpPr txBox="1"/>
            <p:nvPr/>
          </p:nvSpPr>
          <p:spPr>
            <a:xfrm>
              <a:off x="5278904" y="4388826"/>
              <a:ext cx="646331" cy="275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고양이</a:t>
              </a:r>
              <a:endParaRPr/>
            </a:p>
          </p:txBody>
        </p:sp>
        <p:pic>
          <p:nvPicPr>
            <p:cNvPr descr="フリーイラスト素材] クリップアート, ミニ列車 ..." id="1101" name="Google Shape;1101;p85"/>
            <p:cNvPicPr preferRelativeResize="0"/>
            <p:nvPr/>
          </p:nvPicPr>
          <p:blipFill rotWithShape="1">
            <a:blip r:embed="rId4">
              <a:alphaModFix/>
            </a:blip>
            <a:srcRect b="0" l="-20523" r="20522" t="0"/>
            <a:stretch/>
          </p:blipFill>
          <p:spPr>
            <a:xfrm>
              <a:off x="3563034" y="2788625"/>
              <a:ext cx="4457700" cy="1645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2" name="Google Shape;1102;p85"/>
            <p:cNvSpPr txBox="1"/>
            <p:nvPr/>
          </p:nvSpPr>
          <p:spPr>
            <a:xfrm>
              <a:off x="5500999" y="37792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85"/>
            <p:cNvSpPr txBox="1"/>
            <p:nvPr/>
          </p:nvSpPr>
          <p:spPr>
            <a:xfrm>
              <a:off x="6567798" y="38554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85"/>
            <p:cNvSpPr txBox="1"/>
            <p:nvPr/>
          </p:nvSpPr>
          <p:spPr>
            <a:xfrm>
              <a:off x="7482199" y="3855426"/>
              <a:ext cx="269626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85"/>
            <p:cNvSpPr txBox="1"/>
            <p:nvPr/>
          </p:nvSpPr>
          <p:spPr>
            <a:xfrm>
              <a:off x="4588493" y="4781860"/>
              <a:ext cx="422823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Slice로 데이터 접근할 수 있다. </a:t>
              </a:r>
              <a:endParaRPr sz="1662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6" name="Google Shape;1106;p85"/>
          <p:cNvSpPr txBox="1"/>
          <p:nvPr/>
        </p:nvSpPr>
        <p:spPr>
          <a:xfrm>
            <a:off x="6095008" y="5577773"/>
            <a:ext cx="39786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곰</a:t>
            </a:r>
            <a:endParaRPr/>
          </a:p>
        </p:txBody>
      </p:sp>
      <p:sp>
        <p:nvSpPr>
          <p:cNvPr id="1107" name="Google Shape;1107;p85"/>
          <p:cNvSpPr txBox="1"/>
          <p:nvPr/>
        </p:nvSpPr>
        <p:spPr>
          <a:xfrm>
            <a:off x="6972976" y="5577773"/>
            <a:ext cx="6110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돼지</a:t>
            </a:r>
            <a:endParaRPr/>
          </a:p>
        </p:txBody>
      </p:sp>
      <p:sp>
        <p:nvSpPr>
          <p:cNvPr id="1108" name="Google Shape;1108;p85"/>
          <p:cNvSpPr txBox="1"/>
          <p:nvPr/>
        </p:nvSpPr>
        <p:spPr>
          <a:xfrm>
            <a:off x="5349187" y="4804050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5"/>
          <p:cNvSpPr txBox="1"/>
          <p:nvPr/>
        </p:nvSpPr>
        <p:spPr>
          <a:xfrm>
            <a:off x="6333925" y="4874389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85"/>
          <p:cNvSpPr txBox="1"/>
          <p:nvPr/>
        </p:nvSpPr>
        <p:spPr>
          <a:xfrm>
            <a:off x="7177987" y="4874389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85"/>
          <p:cNvSpPr txBox="1"/>
          <p:nvPr/>
        </p:nvSpPr>
        <p:spPr>
          <a:xfrm>
            <a:off x="4933161" y="5577773"/>
            <a:ext cx="8242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고양이</a:t>
            </a:r>
            <a:endParaRPr/>
          </a:p>
        </p:txBody>
      </p:sp>
      <p:pic>
        <p:nvPicPr>
          <p:cNvPr descr="フリーイラスト素材] クリップアート, ミニ列車 ..." id="1112" name="Google Shape;1112;p85"/>
          <p:cNvPicPr preferRelativeResize="0"/>
          <p:nvPr/>
        </p:nvPicPr>
        <p:blipFill rotWithShape="1">
          <a:blip r:embed="rId4">
            <a:alphaModFix/>
          </a:blip>
          <a:srcRect b="0" l="1863" r="-1863" t="0"/>
          <a:stretch/>
        </p:blipFill>
        <p:spPr>
          <a:xfrm>
            <a:off x="4404311" y="4053448"/>
            <a:ext cx="4114800" cy="151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978" y="4947385"/>
            <a:ext cx="3278252" cy="1033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85"/>
          <p:cNvSpPr txBox="1"/>
          <p:nvPr/>
        </p:nvSpPr>
        <p:spPr>
          <a:xfrm>
            <a:off x="7925869" y="5577773"/>
            <a:ext cx="39786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</a:t>
            </a:r>
            <a:endParaRPr/>
          </a:p>
        </p:txBody>
      </p:sp>
      <p:sp>
        <p:nvSpPr>
          <p:cNvPr id="1115" name="Google Shape;1115;p85"/>
          <p:cNvSpPr txBox="1"/>
          <p:nvPr/>
        </p:nvSpPr>
        <p:spPr>
          <a:xfrm>
            <a:off x="5284852" y="4814821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5"/>
          <p:cNvSpPr txBox="1"/>
          <p:nvPr/>
        </p:nvSpPr>
        <p:spPr>
          <a:xfrm>
            <a:off x="6269590" y="4885159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5"/>
          <p:cNvSpPr txBox="1"/>
          <p:nvPr/>
        </p:nvSpPr>
        <p:spPr>
          <a:xfrm>
            <a:off x="7113652" y="4885159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5"/>
          <p:cNvSpPr txBox="1"/>
          <p:nvPr/>
        </p:nvSpPr>
        <p:spPr>
          <a:xfrm>
            <a:off x="7957713" y="4885159"/>
            <a:ext cx="29206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5"/>
          <p:cNvSpPr txBox="1"/>
          <p:nvPr/>
        </p:nvSpPr>
        <p:spPr>
          <a:xfrm>
            <a:off x="4173187" y="6003598"/>
            <a:ext cx="47857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시퀀스형 자료형이기 때문에 Index를 사용해서 데이터를 접근할 때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역순으로 접근하고 싶으면 -1부터 접근하면 됩니다.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5"/>
          <p:cNvSpPr/>
          <p:nvPr/>
        </p:nvSpPr>
        <p:spPr>
          <a:xfrm>
            <a:off x="7872559" y="5616218"/>
            <a:ext cx="422031" cy="26403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1" name="Google Shape;1121;p85"/>
          <p:cNvCxnSpPr/>
          <p:nvPr/>
        </p:nvCxnSpPr>
        <p:spPr>
          <a:xfrm rot="10800000">
            <a:off x="3404030" y="5495680"/>
            <a:ext cx="4470995" cy="436924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2" name="Google Shape;1122;p8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54" y="5149192"/>
            <a:ext cx="5249741" cy="109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List에 여러 원소 추가</a:t>
            </a:r>
            <a:endParaRPr/>
          </a:p>
        </p:txBody>
      </p:sp>
      <p:sp>
        <p:nvSpPr>
          <p:cNvPr id="1130" name="Google Shape;1130;p86"/>
          <p:cNvSpPr txBox="1"/>
          <p:nvPr/>
        </p:nvSpPr>
        <p:spPr>
          <a:xfrm>
            <a:off x="5358416" y="5437373"/>
            <a:ext cx="39786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곰</a:t>
            </a:r>
            <a:endParaRPr/>
          </a:p>
        </p:txBody>
      </p:sp>
      <p:sp>
        <p:nvSpPr>
          <p:cNvPr id="1131" name="Google Shape;1131;p86"/>
          <p:cNvSpPr txBox="1"/>
          <p:nvPr/>
        </p:nvSpPr>
        <p:spPr>
          <a:xfrm>
            <a:off x="6236385" y="5437373"/>
            <a:ext cx="6110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돼지</a:t>
            </a:r>
            <a:endParaRPr/>
          </a:p>
        </p:txBody>
      </p:sp>
      <p:sp>
        <p:nvSpPr>
          <p:cNvPr id="1132" name="Google Shape;1132;p86"/>
          <p:cNvSpPr txBox="1"/>
          <p:nvPr/>
        </p:nvSpPr>
        <p:spPr>
          <a:xfrm>
            <a:off x="4196569" y="5437373"/>
            <a:ext cx="8242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고양이</a:t>
            </a:r>
            <a:endParaRPr/>
          </a:p>
        </p:txBody>
      </p:sp>
      <p:sp>
        <p:nvSpPr>
          <p:cNvPr id="1133" name="Google Shape;1133;p86"/>
          <p:cNvSpPr txBox="1"/>
          <p:nvPr/>
        </p:nvSpPr>
        <p:spPr>
          <a:xfrm>
            <a:off x="7189278" y="5437373"/>
            <a:ext cx="39786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</a:t>
            </a:r>
            <a:endParaRPr/>
          </a:p>
        </p:txBody>
      </p:sp>
      <p:sp>
        <p:nvSpPr>
          <p:cNvPr id="1134" name="Google Shape;1134;p86"/>
          <p:cNvSpPr txBox="1"/>
          <p:nvPr/>
        </p:nvSpPr>
        <p:spPr>
          <a:xfrm>
            <a:off x="282030" y="1037882"/>
            <a:ext cx="7781837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List의 맨 뒤에 여러 개의 원소를 넣으려면 extend() 메서드를 사용한다.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86"/>
          <p:cNvSpPr txBox="1"/>
          <p:nvPr/>
        </p:nvSpPr>
        <p:spPr>
          <a:xfrm>
            <a:off x="8388510" y="5437373"/>
            <a:ext cx="61106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사자</a:t>
            </a:r>
            <a:endParaRPr/>
          </a:p>
        </p:txBody>
      </p:sp>
      <p:grpSp>
        <p:nvGrpSpPr>
          <p:cNvPr id="1136" name="Google Shape;1136;p86"/>
          <p:cNvGrpSpPr/>
          <p:nvPr/>
        </p:nvGrpSpPr>
        <p:grpSpPr>
          <a:xfrm>
            <a:off x="3695625" y="3909555"/>
            <a:ext cx="5460148" cy="1518940"/>
            <a:chOff x="3609841" y="3962400"/>
            <a:chExt cx="5915160" cy="1645518"/>
          </a:xfrm>
        </p:grpSpPr>
        <p:sp>
          <p:nvSpPr>
            <p:cNvPr id="1137" name="Google Shape;1137;p86"/>
            <p:cNvSpPr txBox="1"/>
            <p:nvPr/>
          </p:nvSpPr>
          <p:spPr>
            <a:xfrm>
              <a:off x="4587937" y="4692844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86"/>
            <p:cNvSpPr txBox="1"/>
            <p:nvPr/>
          </p:nvSpPr>
          <p:spPr>
            <a:xfrm>
              <a:off x="5654737" y="4769044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86"/>
            <p:cNvSpPr txBox="1"/>
            <p:nvPr/>
          </p:nvSpPr>
          <p:spPr>
            <a:xfrm>
              <a:off x="6569137" y="4769044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フリーイラスト素材] クリップアート, ミニ列車 ..." id="1140" name="Google Shape;1140;p86"/>
            <p:cNvPicPr preferRelativeResize="0"/>
            <p:nvPr/>
          </p:nvPicPr>
          <p:blipFill rotWithShape="1">
            <a:blip r:embed="rId4">
              <a:alphaModFix/>
            </a:blip>
            <a:srcRect b="0" l="1863" r="-1863" t="0"/>
            <a:stretch/>
          </p:blipFill>
          <p:spPr>
            <a:xfrm>
              <a:off x="3609841" y="3962400"/>
              <a:ext cx="4457700" cy="1645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86"/>
            <p:cNvSpPr txBox="1"/>
            <p:nvPr/>
          </p:nvSpPr>
          <p:spPr>
            <a:xfrm>
              <a:off x="4518241" y="4704512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86"/>
            <p:cNvSpPr txBox="1"/>
            <p:nvPr/>
          </p:nvSpPr>
          <p:spPr>
            <a:xfrm>
              <a:off x="5585041" y="4780712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86"/>
            <p:cNvSpPr txBox="1"/>
            <p:nvPr/>
          </p:nvSpPr>
          <p:spPr>
            <a:xfrm>
              <a:off x="6499441" y="4780712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6"/>
            <p:cNvSpPr txBox="1"/>
            <p:nvPr/>
          </p:nvSpPr>
          <p:spPr>
            <a:xfrm>
              <a:off x="7413841" y="4780712"/>
              <a:ext cx="316407" cy="377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5" name="Google Shape;1145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62842" y="4388043"/>
              <a:ext cx="962159" cy="1143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6" name="Google Shape;1146;p86"/>
            <p:cNvSpPr/>
            <p:nvPr/>
          </p:nvSpPr>
          <p:spPr>
            <a:xfrm>
              <a:off x="8769215" y="4812977"/>
              <a:ext cx="454179" cy="281464"/>
            </a:xfrm>
            <a:prstGeom prst="rect">
              <a:avLst/>
            </a:prstGeom>
            <a:solidFill>
              <a:schemeClr val="accent3"/>
            </a:solidFill>
            <a:ln cap="flat" cmpd="sng" w="381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2200" lIns="84400" spcFirstLastPara="1" rIns="84400" wrap="square" tIns="42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2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6"/>
            <p:cNvSpPr/>
            <p:nvPr/>
          </p:nvSpPr>
          <p:spPr>
            <a:xfrm>
              <a:off x="8037303" y="4946163"/>
              <a:ext cx="68338" cy="12768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2200" lIns="84400" spcFirstLastPara="1" rIns="84400" wrap="square" tIns="42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6"/>
            <p:cNvSpPr/>
            <p:nvPr/>
          </p:nvSpPr>
          <p:spPr>
            <a:xfrm>
              <a:off x="8181841" y="4946163"/>
              <a:ext cx="68338" cy="12768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2200" lIns="84400" spcFirstLastPara="1" rIns="84400" wrap="square" tIns="42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6"/>
            <p:cNvSpPr/>
            <p:nvPr/>
          </p:nvSpPr>
          <p:spPr>
            <a:xfrm>
              <a:off x="8342103" y="4955399"/>
              <a:ext cx="68338" cy="12768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2200" lIns="84400" spcFirstLastPara="1" rIns="84400" wrap="square" tIns="42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0" name="Google Shape;1150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599" y="1442169"/>
            <a:ext cx="6811445" cy="238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8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List의 원소 추가</a:t>
            </a:r>
            <a:endParaRPr/>
          </a:p>
        </p:txBody>
      </p:sp>
      <p:sp>
        <p:nvSpPr>
          <p:cNvPr id="1158" name="Google Shape;1158;p87"/>
          <p:cNvSpPr txBox="1"/>
          <p:nvPr/>
        </p:nvSpPr>
        <p:spPr>
          <a:xfrm>
            <a:off x="282030" y="1037882"/>
            <a:ext cx="6429489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insert 메서드를 사용하면 원하는 위치에 값을 넣을 수 있다.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7" y="1545791"/>
            <a:ext cx="6513954" cy="126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7"/>
          <p:cNvSpPr txBox="1"/>
          <p:nvPr/>
        </p:nvSpPr>
        <p:spPr>
          <a:xfrm>
            <a:off x="282030" y="5622475"/>
            <a:ext cx="6429489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 도 시퀀스이기 때문에 slice로 접근 할 수 있다. 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83" y="2808093"/>
            <a:ext cx="4188786" cy="2616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8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List의 원소 추가</a:t>
            </a:r>
            <a:endParaRPr/>
          </a:p>
        </p:txBody>
      </p:sp>
      <p:sp>
        <p:nvSpPr>
          <p:cNvPr id="1169" name="Google Shape;1169;p88"/>
          <p:cNvSpPr txBox="1"/>
          <p:nvPr/>
        </p:nvSpPr>
        <p:spPr>
          <a:xfrm>
            <a:off x="251520" y="1036119"/>
            <a:ext cx="8574491" cy="10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Index() 메소도는 값을 파라미터로 받아 List의 원소 중 같은 값이 있으면 </a:t>
            </a: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처음 발견한 위치의 Index 값을 반환</a:t>
            </a:r>
            <a:endParaRPr sz="147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0" marL="26377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값이 존재하지 않으면 ValueError</a:t>
            </a:r>
            <a:endParaRPr/>
          </a:p>
        </p:txBody>
      </p:sp>
      <p:pic>
        <p:nvPicPr>
          <p:cNvPr id="1170" name="Google Shape;117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03" y="2168367"/>
            <a:ext cx="4199878" cy="276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33" y="4680203"/>
            <a:ext cx="5830358" cy="1673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중첩 List</a:t>
            </a:r>
            <a:endParaRPr sz="2215"/>
          </a:p>
        </p:txBody>
      </p:sp>
      <p:sp>
        <p:nvSpPr>
          <p:cNvPr id="1178" name="Google Shape;1178;p89"/>
          <p:cNvSpPr txBox="1"/>
          <p:nvPr/>
        </p:nvSpPr>
        <p:spPr>
          <a:xfrm>
            <a:off x="251520" y="948478"/>
            <a:ext cx="7174523" cy="2520462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97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안의 또 다른 List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s = [1,2,3]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t = ['begin', s, 'end']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t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['begin', [1, 2, 3], 'end']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t[1][1] 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32"/>
              </a:spcBef>
              <a:spcAft>
                <a:spcPts val="0"/>
              </a:spcAft>
              <a:buClr>
                <a:schemeClr val="hlink"/>
              </a:buClr>
              <a:buSzPts val="914"/>
              <a:buFont typeface="Noto Sans Symbols"/>
              <a:buNone/>
            </a:pPr>
            <a:r>
              <a:rPr b="0" i="0" lang="en-US" sz="166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</p:txBody>
      </p:sp>
      <p:sp>
        <p:nvSpPr>
          <p:cNvPr id="1179" name="Google Shape;1179;p89"/>
          <p:cNvSpPr/>
          <p:nvPr/>
        </p:nvSpPr>
        <p:spPr>
          <a:xfrm>
            <a:off x="1986809" y="3804596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89"/>
          <p:cNvSpPr/>
          <p:nvPr/>
        </p:nvSpPr>
        <p:spPr>
          <a:xfrm>
            <a:off x="1986809" y="4226627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89"/>
          <p:cNvSpPr/>
          <p:nvPr/>
        </p:nvSpPr>
        <p:spPr>
          <a:xfrm>
            <a:off x="1986809" y="4648658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89"/>
          <p:cNvSpPr/>
          <p:nvPr/>
        </p:nvSpPr>
        <p:spPr>
          <a:xfrm>
            <a:off x="5834909" y="3804596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89"/>
          <p:cNvSpPr/>
          <p:nvPr/>
        </p:nvSpPr>
        <p:spPr>
          <a:xfrm>
            <a:off x="5834909" y="4226627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89"/>
          <p:cNvSpPr/>
          <p:nvPr/>
        </p:nvSpPr>
        <p:spPr>
          <a:xfrm>
            <a:off x="5834909" y="4648658"/>
            <a:ext cx="422031" cy="422031"/>
          </a:xfrm>
          <a:prstGeom prst="rect">
            <a:avLst/>
          </a:prstGeom>
          <a:solidFill>
            <a:srgbClr val="99CCFF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89"/>
          <p:cNvSpPr/>
          <p:nvPr/>
        </p:nvSpPr>
        <p:spPr>
          <a:xfrm>
            <a:off x="3182564" y="3804596"/>
            <a:ext cx="984738" cy="422031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“begin”</a:t>
            </a:r>
            <a:endParaRPr/>
          </a:p>
        </p:txBody>
      </p:sp>
      <p:sp>
        <p:nvSpPr>
          <p:cNvPr id="1186" name="Google Shape;1186;p89"/>
          <p:cNvSpPr/>
          <p:nvPr/>
        </p:nvSpPr>
        <p:spPr>
          <a:xfrm>
            <a:off x="3182564" y="4648658"/>
            <a:ext cx="984738" cy="422031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“end”</a:t>
            </a:r>
            <a:endParaRPr/>
          </a:p>
        </p:txBody>
      </p:sp>
      <p:sp>
        <p:nvSpPr>
          <p:cNvPr id="1187" name="Google Shape;1187;p89"/>
          <p:cNvSpPr/>
          <p:nvPr/>
        </p:nvSpPr>
        <p:spPr>
          <a:xfrm>
            <a:off x="6980840" y="3452904"/>
            <a:ext cx="633046" cy="35169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1188" name="Google Shape;1188;p89"/>
          <p:cNvSpPr/>
          <p:nvPr/>
        </p:nvSpPr>
        <p:spPr>
          <a:xfrm>
            <a:off x="6980840" y="4261796"/>
            <a:ext cx="633046" cy="35169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sp>
        <p:nvSpPr>
          <p:cNvPr id="1189" name="Google Shape;1189;p89"/>
          <p:cNvSpPr/>
          <p:nvPr/>
        </p:nvSpPr>
        <p:spPr>
          <a:xfrm>
            <a:off x="6980840" y="5070689"/>
            <a:ext cx="633046" cy="35169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/>
          </a:p>
        </p:txBody>
      </p:sp>
      <p:cxnSp>
        <p:nvCxnSpPr>
          <p:cNvPr id="1190" name="Google Shape;1190;p89"/>
          <p:cNvCxnSpPr>
            <a:stCxn id="1179" idx="3"/>
            <a:endCxn id="1185" idx="1"/>
          </p:cNvCxnSpPr>
          <p:nvPr/>
        </p:nvCxnSpPr>
        <p:spPr>
          <a:xfrm>
            <a:off x="2408840" y="4015612"/>
            <a:ext cx="77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89"/>
          <p:cNvCxnSpPr>
            <a:stCxn id="1181" idx="3"/>
            <a:endCxn id="1186" idx="1"/>
          </p:cNvCxnSpPr>
          <p:nvPr/>
        </p:nvCxnSpPr>
        <p:spPr>
          <a:xfrm>
            <a:off x="2408840" y="4859674"/>
            <a:ext cx="77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2" name="Google Shape;1192;p89"/>
          <p:cNvCxnSpPr>
            <a:stCxn id="1182" idx="3"/>
            <a:endCxn id="1187" idx="1"/>
          </p:cNvCxnSpPr>
          <p:nvPr/>
        </p:nvCxnSpPr>
        <p:spPr>
          <a:xfrm flipH="1" rot="10800000">
            <a:off x="6256940" y="3628612"/>
            <a:ext cx="723900" cy="38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89"/>
          <p:cNvCxnSpPr>
            <a:stCxn id="1183" idx="3"/>
            <a:endCxn id="1188" idx="1"/>
          </p:cNvCxnSpPr>
          <p:nvPr/>
        </p:nvCxnSpPr>
        <p:spPr>
          <a:xfrm>
            <a:off x="6256940" y="4437643"/>
            <a:ext cx="72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89"/>
          <p:cNvCxnSpPr>
            <a:stCxn id="1184" idx="3"/>
            <a:endCxn id="1189" idx="1"/>
          </p:cNvCxnSpPr>
          <p:nvPr/>
        </p:nvCxnSpPr>
        <p:spPr>
          <a:xfrm>
            <a:off x="6256940" y="4859674"/>
            <a:ext cx="723900" cy="38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5" name="Google Shape;1195;p89"/>
          <p:cNvSpPr txBox="1"/>
          <p:nvPr/>
        </p:nvSpPr>
        <p:spPr>
          <a:xfrm>
            <a:off x="1008942" y="4291104"/>
            <a:ext cx="314510" cy="49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endParaRPr sz="147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196" name="Google Shape;1196;p89"/>
          <p:cNvCxnSpPr>
            <a:stCxn id="1195" idx="3"/>
            <a:endCxn id="1180" idx="1"/>
          </p:cNvCxnSpPr>
          <p:nvPr/>
        </p:nvCxnSpPr>
        <p:spPr>
          <a:xfrm flipH="1" rot="10800000">
            <a:off x="1323452" y="4437771"/>
            <a:ext cx="663300" cy="9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89"/>
          <p:cNvSpPr txBox="1"/>
          <p:nvPr/>
        </p:nvSpPr>
        <p:spPr>
          <a:xfrm>
            <a:off x="4471253" y="3000100"/>
            <a:ext cx="357790" cy="490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5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endParaRPr/>
          </a:p>
        </p:txBody>
      </p:sp>
      <p:cxnSp>
        <p:nvCxnSpPr>
          <p:cNvPr id="1198" name="Google Shape;1198;p89"/>
          <p:cNvCxnSpPr>
            <a:stCxn id="1197" idx="3"/>
            <a:endCxn id="1183" idx="1"/>
          </p:cNvCxnSpPr>
          <p:nvPr/>
        </p:nvCxnSpPr>
        <p:spPr>
          <a:xfrm>
            <a:off x="4829043" y="3245167"/>
            <a:ext cx="1005900" cy="119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9" name="Google Shape;1199;p89"/>
          <p:cNvCxnSpPr>
            <a:stCxn id="1180" idx="3"/>
            <a:endCxn id="1183" idx="1"/>
          </p:cNvCxnSpPr>
          <p:nvPr/>
        </p:nvCxnSpPr>
        <p:spPr>
          <a:xfrm>
            <a:off x="2408840" y="4437643"/>
            <a:ext cx="34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0" name="Google Shape;1200;p8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61" y="1951094"/>
            <a:ext cx="7164198" cy="277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 txBox="1"/>
          <p:nvPr/>
        </p:nvSpPr>
        <p:spPr>
          <a:xfrm>
            <a:off x="167901" y="-8120"/>
            <a:ext cx="30076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설치 및 실행</a:t>
            </a:r>
            <a:endParaRPr/>
          </a:p>
        </p:txBody>
      </p:sp>
      <p:sp>
        <p:nvSpPr>
          <p:cNvPr id="124" name="Google Shape;124;p9"/>
          <p:cNvSpPr txBox="1"/>
          <p:nvPr/>
        </p:nvSpPr>
        <p:spPr>
          <a:xfrm>
            <a:off x="396754" y="577533"/>
            <a:ext cx="3186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4.1.1 Windows 설치(1/9)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>
            <p:ph idx="12" type="sldNum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fld id="{00000000-1234-1234-1234-123412341234}" type="slidenum">
              <a:rPr lang="en-US"/>
              <a:t>‹#›</a:t>
            </a:fld>
            <a:r>
              <a:rPr lang="en-US"/>
              <a:t> -</a:t>
            </a:r>
            <a:endParaRPr/>
          </a:p>
        </p:txBody>
      </p:sp>
      <p:sp>
        <p:nvSpPr>
          <p:cNvPr id="126" name="Google Shape;126;p9"/>
          <p:cNvSpPr txBox="1"/>
          <p:nvPr/>
        </p:nvSpPr>
        <p:spPr>
          <a:xfrm>
            <a:off x="220980" y="1176218"/>
            <a:ext cx="8520348" cy="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홈페이지(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https://www.python.org/download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)에 접속하여 Windows 링크를 클릭합니다. 사용자의 컴퓨터 환경(32bit or 64bit)에 적합한 버전을 선택합니다.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3316309" y="3816991"/>
            <a:ext cx="609740" cy="1929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293" y="3553870"/>
            <a:ext cx="4117744" cy="2989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/>
          <p:nvPr/>
        </p:nvSpPr>
        <p:spPr>
          <a:xfrm>
            <a:off x="4961625" y="5185795"/>
            <a:ext cx="2429075" cy="19993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4953235" y="5864476"/>
            <a:ext cx="2429075" cy="19993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0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List의 메서드</a:t>
            </a:r>
            <a:endParaRPr/>
          </a:p>
        </p:txBody>
      </p:sp>
      <p:graphicFrame>
        <p:nvGraphicFramePr>
          <p:cNvPr id="1206" name="Google Shape;1206;p90"/>
          <p:cNvGraphicFramePr/>
          <p:nvPr/>
        </p:nvGraphicFramePr>
        <p:xfrm>
          <a:off x="378494" y="14126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{5C6486EE-2EF0-41F5-9660-20A74853D868}</a:tableStyleId>
              </a:tblPr>
              <a:tblGrid>
                <a:gridCol w="1287875"/>
                <a:gridCol w="7099125"/>
              </a:tblGrid>
              <a:tr h="65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Methods</a:t>
                      </a:r>
                      <a:endParaRPr b="1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설명</a:t>
                      </a:r>
                      <a:endParaRPr b="1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append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자료를 리스트 끝에 추가 (혹은 스택의 push)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자료를 지정된 위치에 삽입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요소 검색(Search)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요소 개수 알아내기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sort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리스트 정렬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reverse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자료 순서 바꾸기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remove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지정 자료 값 한 개 삭제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리스트의 마지막 값을 읽어내고 삭제 (스택의 pop)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libri"/>
                        <a:buNone/>
                      </a:pPr>
                      <a:r>
                        <a:rPr lang="en-US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extend</a:t>
                      </a: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리스트를 추가 </a:t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200" marB="42200" marR="84400" marL="84400" anchor="ctr"/>
                </a:tc>
              </a:tr>
            </a:tbl>
          </a:graphicData>
        </a:graphic>
      </p:graphicFrame>
      <p:sp>
        <p:nvSpPr>
          <p:cNvPr id="1207" name="Google Shape;1207;p90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1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정렬하기</a:t>
            </a:r>
            <a:endParaRPr/>
          </a:p>
        </p:txBody>
      </p:sp>
      <p:sp>
        <p:nvSpPr>
          <p:cNvPr id="1213" name="Google Shape;1213;p91"/>
          <p:cNvSpPr txBox="1"/>
          <p:nvPr/>
        </p:nvSpPr>
        <p:spPr>
          <a:xfrm>
            <a:off x="317989" y="1036119"/>
            <a:ext cx="3249159" cy="80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 정렬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3776" lvl="1" marL="68581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sort() 메서드를 사용한다.</a:t>
            </a:r>
            <a:endParaRPr/>
          </a:p>
          <a:p>
            <a:pPr indent="-263776" lvl="1" marL="68581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역순은 reverse()를 사용한다. </a:t>
            </a:r>
            <a:endParaRPr b="0" i="0" sz="147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4" name="Google Shape;121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02" y="1966684"/>
            <a:ext cx="4586356" cy="38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91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2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정렬하기</a:t>
            </a:r>
            <a:endParaRPr/>
          </a:p>
        </p:txBody>
      </p:sp>
      <p:pic>
        <p:nvPicPr>
          <p:cNvPr id="1221" name="Google Shape;122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9" y="1920811"/>
            <a:ext cx="4586356" cy="414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92"/>
          <p:cNvSpPr txBox="1"/>
          <p:nvPr/>
        </p:nvSpPr>
        <p:spPr>
          <a:xfrm>
            <a:off x="317989" y="1036119"/>
            <a:ext cx="5887894" cy="80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sort()의 key 사용 </a:t>
            </a:r>
            <a:endParaRPr/>
          </a:p>
          <a:p>
            <a:pPr indent="-263776" lvl="1" marL="68581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option를 사용하여 문자열을 int형으로 인식하게 만듭니다.</a:t>
            </a:r>
            <a:endParaRPr/>
          </a:p>
          <a:p>
            <a:pPr indent="-263776" lvl="1" marL="68581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option를 사용하여 역순으로 구할 수 있습니다.</a:t>
            </a:r>
            <a:endParaRPr b="0" i="0" sz="147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3" name="Google Shape;122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145" y="5379338"/>
            <a:ext cx="4511083" cy="106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92"/>
          <p:cNvSpPr txBox="1"/>
          <p:nvPr/>
        </p:nvSpPr>
        <p:spPr>
          <a:xfrm>
            <a:off x="3856560" y="2009549"/>
            <a:ext cx="4743606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문자열이기 때문에 문자열 기준으로 정렬이 된다.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92"/>
          <p:cNvSpPr txBox="1"/>
          <p:nvPr/>
        </p:nvSpPr>
        <p:spPr>
          <a:xfrm>
            <a:off x="2640799" y="3648999"/>
            <a:ext cx="4597349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문자열로 되어 있는 숫자를 int형으로 변환한다.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92"/>
          <p:cNvSpPr txBox="1"/>
          <p:nvPr/>
        </p:nvSpPr>
        <p:spPr>
          <a:xfrm>
            <a:off x="2924788" y="4935312"/>
            <a:ext cx="4029373" cy="34810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 option를 사용하여 역순을 구한다. 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92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3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내장</a:t>
            </a:r>
            <a:endParaRPr/>
          </a:p>
        </p:txBody>
      </p:sp>
      <p:sp>
        <p:nvSpPr>
          <p:cNvPr id="1233" name="Google Shape;1233;p93"/>
          <p:cNvSpPr txBox="1"/>
          <p:nvPr/>
        </p:nvSpPr>
        <p:spPr>
          <a:xfrm>
            <a:off x="185051" y="1528701"/>
            <a:ext cx="6541477" cy="3616569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1" marL="422041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15"/>
              <a:buFont typeface="Noto Sans Symbols"/>
              <a:buNone/>
            </a:pPr>
            <a:r>
              <a:rPr b="0" i="0" lang="en-US" sz="18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List를 쉽게 생성하기 위한 기능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L = [k * k for k in range(10)]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L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[0, 1, 4, 9, 16, 25, 36, 49, 64, 81]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t/>
            </a:r>
            <a:endParaRPr b="0" i="0" sz="1292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L = []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for k in range(10):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L.append(k*k)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t/>
            </a:r>
            <a:endParaRPr b="0" i="0" sz="1292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L</a:t>
            </a:r>
            <a:endParaRPr/>
          </a:p>
          <a:p>
            <a:pPr indent="-285750" lvl="1" marL="742950" marR="0" rtl="0" algn="l">
              <a:spcBef>
                <a:spcPts val="258"/>
              </a:spcBef>
              <a:spcAft>
                <a:spcPts val="0"/>
              </a:spcAft>
              <a:buClr>
                <a:schemeClr val="hlink"/>
              </a:buClr>
              <a:buSzPts val="711"/>
              <a:buFont typeface="Noto Sans Symbols"/>
              <a:buNone/>
            </a:pPr>
            <a:r>
              <a:rPr b="0" i="0" lang="en-US" sz="1292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[0, 1, 4, 9, 16, 25, 36, 49, 64, 81]</a:t>
            </a:r>
            <a:endParaRPr/>
          </a:p>
        </p:txBody>
      </p:sp>
      <p:sp>
        <p:nvSpPr>
          <p:cNvPr id="1234" name="Google Shape;1234;p93"/>
          <p:cNvSpPr/>
          <p:nvPr/>
        </p:nvSpPr>
        <p:spPr>
          <a:xfrm>
            <a:off x="999886" y="2788932"/>
            <a:ext cx="2250831" cy="84406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5" name="Google Shape;1235;p93"/>
          <p:cNvCxnSpPr/>
          <p:nvPr/>
        </p:nvCxnSpPr>
        <p:spPr>
          <a:xfrm rot="10800000">
            <a:off x="2084190" y="2472409"/>
            <a:ext cx="70338" cy="63304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6" name="Google Shape;1236;p93"/>
          <p:cNvCxnSpPr/>
          <p:nvPr/>
        </p:nvCxnSpPr>
        <p:spPr>
          <a:xfrm>
            <a:off x="866948" y="2537997"/>
            <a:ext cx="3024554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7" name="Google Shape;1237;p93"/>
          <p:cNvSpPr txBox="1"/>
          <p:nvPr/>
        </p:nvSpPr>
        <p:spPr>
          <a:xfrm>
            <a:off x="3725112" y="2599384"/>
            <a:ext cx="3657600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네모박스 코드를 코드 한 줄로 처리</a:t>
            </a:r>
            <a:endParaRPr/>
          </a:p>
        </p:txBody>
      </p:sp>
      <p:sp>
        <p:nvSpPr>
          <p:cNvPr id="1238" name="Google Shape;1238;p93"/>
          <p:cNvSpPr txBox="1"/>
          <p:nvPr/>
        </p:nvSpPr>
        <p:spPr>
          <a:xfrm>
            <a:off x="317989" y="1036119"/>
            <a:ext cx="3880806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리스트 내장(List Comprehension)이란?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93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4"/>
          <p:cNvSpPr txBox="1"/>
          <p:nvPr/>
        </p:nvSpPr>
        <p:spPr>
          <a:xfrm>
            <a:off x="450927" y="1153066"/>
            <a:ext cx="8088923" cy="111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■ [ expression for expr in sequence1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for expr2 in sequence2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for expN in sequenceN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if condition ]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5" name="Google Shape;124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81" y="2419158"/>
            <a:ext cx="6689665" cy="218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94"/>
          <p:cNvSpPr/>
          <p:nvPr/>
        </p:nvSpPr>
        <p:spPr>
          <a:xfrm>
            <a:off x="1717019" y="3052204"/>
            <a:ext cx="562708" cy="351692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94"/>
          <p:cNvSpPr/>
          <p:nvPr/>
        </p:nvSpPr>
        <p:spPr>
          <a:xfrm>
            <a:off x="2350065" y="3052204"/>
            <a:ext cx="2813538" cy="351692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94"/>
          <p:cNvSpPr/>
          <p:nvPr/>
        </p:nvSpPr>
        <p:spPr>
          <a:xfrm>
            <a:off x="5233942" y="3052204"/>
            <a:ext cx="1055077" cy="351692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94"/>
          <p:cNvSpPr txBox="1"/>
          <p:nvPr/>
        </p:nvSpPr>
        <p:spPr>
          <a:xfrm>
            <a:off x="1294989" y="3333559"/>
            <a:ext cx="1109984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94"/>
          <p:cNvSpPr txBox="1"/>
          <p:nvPr/>
        </p:nvSpPr>
        <p:spPr>
          <a:xfrm>
            <a:off x="3053451" y="3333559"/>
            <a:ext cx="909544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expr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94"/>
          <p:cNvSpPr txBox="1"/>
          <p:nvPr/>
        </p:nvSpPr>
        <p:spPr>
          <a:xfrm>
            <a:off x="5384536" y="3344330"/>
            <a:ext cx="1216808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condition</a:t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2" name="Google Shape;125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6525" y="1036119"/>
            <a:ext cx="2374254" cy="1486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Google Shape;1253;p94"/>
          <p:cNvCxnSpPr>
            <a:stCxn id="1252" idx="1"/>
          </p:cNvCxnSpPr>
          <p:nvPr/>
        </p:nvCxnSpPr>
        <p:spPr>
          <a:xfrm flipH="1">
            <a:off x="4028425" y="1779173"/>
            <a:ext cx="1208100" cy="7431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4" name="Google Shape;1254;p94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내장</a:t>
            </a:r>
            <a:endParaRPr/>
          </a:p>
        </p:txBody>
      </p:sp>
      <p:sp>
        <p:nvSpPr>
          <p:cNvPr id="1255" name="Google Shape;1255;p94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396" y="1434932"/>
            <a:ext cx="4936432" cy="389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95"/>
          <p:cNvSpPr txBox="1"/>
          <p:nvPr/>
        </p:nvSpPr>
        <p:spPr>
          <a:xfrm>
            <a:off x="317989" y="1036119"/>
            <a:ext cx="4448975" cy="348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for문을 사용하여 값을 순회 할 수 있습니다. 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95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List 순회</a:t>
            </a:r>
            <a:endParaRPr/>
          </a:p>
        </p:txBody>
      </p:sp>
      <p:sp>
        <p:nvSpPr>
          <p:cNvPr id="1263" name="Google Shape;1263;p95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6"/>
          <p:cNvSpPr txBox="1"/>
          <p:nvPr/>
        </p:nvSpPr>
        <p:spPr>
          <a:xfrm>
            <a:off x="279139" y="370108"/>
            <a:ext cx="8064012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1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96"/>
          <p:cNvSpPr txBox="1"/>
          <p:nvPr/>
        </p:nvSpPr>
        <p:spPr>
          <a:xfrm>
            <a:off x="317989" y="1028685"/>
            <a:ext cx="5641288" cy="1674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앞에서 만든 윤년을 리스트 형식으로 저장해 봅시다.</a:t>
            </a:r>
            <a:endParaRPr/>
          </a:p>
          <a:p>
            <a:pPr indent="-158265" lvl="0" marL="158265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일반적인 리스트 생성으로 만들어 봅시다.</a:t>
            </a:r>
            <a:endParaRPr/>
          </a:p>
          <a:p>
            <a:pPr indent="-158265" lvl="0" marL="158265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 Comprehension 방식으로도 만들어 봅시다.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96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문제</a:t>
            </a:r>
            <a:endParaRPr/>
          </a:p>
        </p:txBody>
      </p:sp>
      <p:sp>
        <p:nvSpPr>
          <p:cNvPr id="1271" name="Google Shape;1271;p96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7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문자열 문제</a:t>
            </a:r>
            <a:endParaRPr/>
          </a:p>
        </p:txBody>
      </p:sp>
      <p:sp>
        <p:nvSpPr>
          <p:cNvPr id="1278" name="Google Shape;1278;p97"/>
          <p:cNvSpPr txBox="1"/>
          <p:nvPr/>
        </p:nvSpPr>
        <p:spPr>
          <a:xfrm>
            <a:off x="384457" y="1169057"/>
            <a:ext cx="8494847" cy="3501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3776" lvl="0" marL="26377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✔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줄 문자열이 다음과 같이 주어져 있다. split()와 join() 메서드를 사용하여 다음에 답하시오 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= '''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line'''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1021" lvl="0" marL="21102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AutoNum type="arabicPeriod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앞서 여러 줄 문자열을 다음과 같이 출력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first line:second line:third line	</a:t>
            </a:r>
            <a:endParaRPr/>
          </a:p>
          <a:p>
            <a:pPr indent="-117231" lvl="0" marL="21102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None/>
            </a:pPr>
            <a:r>
              <a:t/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 앞서 여러 줄 문자열에서 두 번째 줄 첫 번째 단어를 추출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231" lvl="0" marL="21102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None/>
            </a:pPr>
            <a:r>
              <a:t/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231" lvl="0" marL="21102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None/>
            </a:pPr>
            <a:r>
              <a:t/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531" lvl="0" marL="31653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Calibri"/>
              <a:buAutoNum type="arabicPeriod" startAt="3"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단어 사이를 : 문자로 연결하여 다음과 같이 출력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first:line:second:line:third:line</a:t>
            </a:r>
            <a:endParaRPr sz="14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97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98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튜플(Tuple)</a:t>
            </a:r>
            <a:endParaRPr b="0"/>
          </a:p>
        </p:txBody>
      </p:sp>
      <p:sp>
        <p:nvSpPr>
          <p:cNvPr id="1285" name="Google Shape;1285;p98"/>
          <p:cNvSpPr txBox="1"/>
          <p:nvPr/>
        </p:nvSpPr>
        <p:spPr>
          <a:xfrm>
            <a:off x="279138" y="1036119"/>
            <a:ext cx="8707429" cy="431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불변 리스트를 튜플이라 한다. 곧 한번 만들면 바꿀수 없습니다.. </a:t>
            </a:r>
            <a:endParaRPr/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리스트는 값을 넣거나 빼거나 바꿀 수 있지만 튜플은 그렇게 할 수 없습니다.</a:t>
            </a:r>
            <a:endParaRPr/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리스트처럼 값이 순서대로 들어 있고 색인으로 접근 가능은 동일합니다.</a:t>
            </a:r>
            <a:endParaRPr/>
          </a:p>
          <a:p>
            <a:pPr indent="-158265" lvl="0" marL="158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2"/>
              <a:buFont typeface="Noto Sans Symbols"/>
              <a:buChar char="✔"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리스트에서 수행했던 연산의 대부분을 튜플에서도 할 수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형식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튜플 이름 = (원소_1, 원소_2, ….. , 원소 N)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사용 이유 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 바뀔 일이 없거나 바뀌면 안되는 경우 사용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776" lvl="1" marL="68581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7"/>
              <a:buFont typeface="Noto Sans Symbols"/>
              <a:buChar char="▪"/>
            </a:pPr>
            <a:r>
              <a:rPr b="0" i="0" lang="en-US" sz="147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 의도치 않게 바뀔 가능성을 튜플로 사전에 예방 </a:t>
            </a:r>
            <a:endParaRPr b="0" i="0" sz="14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98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9"/>
          <p:cNvSpPr txBox="1"/>
          <p:nvPr>
            <p:ph type="title"/>
          </p:nvPr>
        </p:nvSpPr>
        <p:spPr>
          <a:xfrm>
            <a:off x="258414" y="299996"/>
            <a:ext cx="5051774" cy="41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15"/>
              <a:buFont typeface="Calibri"/>
              <a:buNone/>
            </a:pPr>
            <a:r>
              <a:rPr lang="en-US" sz="2215"/>
              <a:t>튜플과 리스트 차이점</a:t>
            </a:r>
            <a:endParaRPr/>
          </a:p>
        </p:txBody>
      </p:sp>
      <p:sp>
        <p:nvSpPr>
          <p:cNvPr id="1293" name="Google Shape;1293;p99"/>
          <p:cNvSpPr txBox="1"/>
          <p:nvPr>
            <p:ph idx="2" type="body"/>
          </p:nvPr>
        </p:nvSpPr>
        <p:spPr>
          <a:xfrm>
            <a:off x="476250" y="1181100"/>
            <a:ext cx="8258175" cy="512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</a:pPr>
            <a:r>
              <a:t/>
            </a:r>
            <a:endParaRPr/>
          </a:p>
        </p:txBody>
      </p:sp>
      <p:pic>
        <p:nvPicPr>
          <p:cNvPr id="1294" name="Google Shape;129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18" y="1159098"/>
            <a:ext cx="7455877" cy="198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937" y="3757848"/>
            <a:ext cx="7456959" cy="1948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99"/>
          <p:cNvSpPr/>
          <p:nvPr/>
        </p:nvSpPr>
        <p:spPr>
          <a:xfrm>
            <a:off x="6349403" y="1726302"/>
            <a:ext cx="1449658" cy="85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85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튜플</a:t>
            </a:r>
            <a:endParaRPr sz="4985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99"/>
          <p:cNvSpPr/>
          <p:nvPr/>
        </p:nvSpPr>
        <p:spPr>
          <a:xfrm>
            <a:off x="5959266" y="4576433"/>
            <a:ext cx="2089256" cy="85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85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리스트</a:t>
            </a:r>
            <a:endParaRPr sz="4985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9"/>
          <p:cNvSpPr/>
          <p:nvPr/>
        </p:nvSpPr>
        <p:spPr>
          <a:xfrm>
            <a:off x="441342" y="1159098"/>
            <a:ext cx="7807569" cy="198671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99"/>
          <p:cNvSpPr/>
          <p:nvPr/>
        </p:nvSpPr>
        <p:spPr>
          <a:xfrm>
            <a:off x="441342" y="3757850"/>
            <a:ext cx="7807569" cy="1965431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2200" lIns="84400" spcFirstLastPara="1" rIns="84400" wrap="square" tIns="42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99"/>
          <p:cNvSpPr txBox="1"/>
          <p:nvPr>
            <p:ph idx="12" type="sldNum"/>
          </p:nvPr>
        </p:nvSpPr>
        <p:spPr>
          <a:xfrm>
            <a:off x="3576638" y="64939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2017-03-09T08:24:29Z</dcterms:created>
  <dc:creator>jcyou7@outlook.kr</dc:creator>
</cp:coreProperties>
</file>